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36"/>
  </p:notesMasterIdLst>
  <p:handoutMasterIdLst>
    <p:handoutMasterId r:id="rId37"/>
  </p:handoutMasterIdLst>
  <p:sldIdLst>
    <p:sldId id="357" r:id="rId2"/>
    <p:sldId id="360" r:id="rId3"/>
    <p:sldId id="349" r:id="rId4"/>
    <p:sldId id="350" r:id="rId5"/>
    <p:sldId id="351" r:id="rId6"/>
    <p:sldId id="352" r:id="rId7"/>
    <p:sldId id="353" r:id="rId8"/>
    <p:sldId id="354" r:id="rId9"/>
    <p:sldId id="363" r:id="rId10"/>
    <p:sldId id="355" r:id="rId11"/>
    <p:sldId id="368" r:id="rId12"/>
    <p:sldId id="358" r:id="rId13"/>
    <p:sldId id="284" r:id="rId14"/>
    <p:sldId id="301" r:id="rId15"/>
    <p:sldId id="291" r:id="rId16"/>
    <p:sldId id="338" r:id="rId17"/>
    <p:sldId id="339" r:id="rId18"/>
    <p:sldId id="332" r:id="rId19"/>
    <p:sldId id="300" r:id="rId20"/>
    <p:sldId id="328" r:id="rId21"/>
    <p:sldId id="348" r:id="rId22"/>
    <p:sldId id="306" r:id="rId23"/>
    <p:sldId id="330" r:id="rId24"/>
    <p:sldId id="341" r:id="rId25"/>
    <p:sldId id="342" r:id="rId26"/>
    <p:sldId id="343" r:id="rId27"/>
    <p:sldId id="344" r:id="rId28"/>
    <p:sldId id="345" r:id="rId29"/>
    <p:sldId id="346" r:id="rId30"/>
    <p:sldId id="347" r:id="rId31"/>
    <p:sldId id="367" r:id="rId32"/>
    <p:sldId id="364" r:id="rId33"/>
    <p:sldId id="365" r:id="rId34"/>
    <p:sldId id="366" r:id="rId35"/>
  </p:sldIdLst>
  <p:sldSz cx="9144000" cy="6858000" type="letter"/>
  <p:notesSz cx="6942138" cy="9120188"/>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496">
          <p15:clr>
            <a:srgbClr val="A4A3A4"/>
          </p15:clr>
        </p15:guide>
        <p15:guide id="2" pos="2832">
          <p15:clr>
            <a:srgbClr val="A4A3A4"/>
          </p15:clr>
        </p15:guide>
      </p15:sldGuideLst>
    </p:ext>
    <p:ext uri="{2D200454-40CA-4A62-9FC3-DE9A4176ACB9}">
      <p15:notesGuideLst xmlns:p15="http://schemas.microsoft.com/office/powerpoint/2012/main">
        <p15:guide id="1" orient="horz" pos="2872">
          <p15:clr>
            <a:srgbClr val="A4A3A4"/>
          </p15:clr>
        </p15:guide>
        <p15:guide id="2" pos="218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E93A17"/>
    <a:srgbClr val="1D1D1D"/>
    <a:srgbClr val="1B1B1B"/>
    <a:srgbClr val="1F1F1F"/>
    <a:srgbClr val="191919"/>
    <a:srgbClr val="FFFFFF"/>
    <a:srgbClr val="6086F0"/>
    <a:srgbClr val="C09200"/>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87612" autoAdjust="0"/>
  </p:normalViewPr>
  <p:slideViewPr>
    <p:cSldViewPr snapToGrid="0">
      <p:cViewPr varScale="1">
        <p:scale>
          <a:sx n="65" d="100"/>
          <a:sy n="65" d="100"/>
        </p:scale>
        <p:origin x="840" y="54"/>
      </p:cViewPr>
      <p:guideLst>
        <p:guide orient="horz" pos="2496"/>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00" d="100"/>
          <a:sy n="100" d="100"/>
        </p:scale>
        <p:origin x="-840" y="1380"/>
      </p:cViewPr>
      <p:guideLst>
        <p:guide orient="horz" pos="2872"/>
        <p:guide pos="218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059113" y="8688388"/>
            <a:ext cx="828675" cy="279400"/>
          </a:xfrm>
          <a:prstGeom prst="rect">
            <a:avLst/>
          </a:prstGeom>
          <a:noFill/>
          <a:ln w="12700">
            <a:noFill/>
            <a:miter lim="800000"/>
            <a:headEnd/>
            <a:tailEnd/>
          </a:ln>
          <a:effectLst/>
        </p:spPr>
        <p:txBody>
          <a:bodyPr wrap="none" lIns="97399" tIns="49587" rIns="97399" bIns="49587">
            <a:spAutoFit/>
          </a:bodyPr>
          <a:lstStyle/>
          <a:p>
            <a:pPr algn="ctr" defTabSz="969963" eaLnBrk="0" hangingPunct="0">
              <a:lnSpc>
                <a:spcPct val="90000"/>
              </a:lnSpc>
              <a:defRPr/>
            </a:pPr>
            <a:r>
              <a:rPr lang="en-US" sz="1200" b="0">
                <a:latin typeface="Arial" charset="0"/>
                <a:cs typeface="+mn-cs"/>
              </a:rPr>
              <a:t>Page </a:t>
            </a:r>
            <a:fld id="{0B12A07F-C5AA-4CB5-885B-97672DA845D1}" type="slidenum">
              <a:rPr lang="en-US" sz="1200" b="0">
                <a:latin typeface="Arial" charset="0"/>
                <a:cs typeface="+mn-cs"/>
              </a:rPr>
              <a:pPr algn="ctr" defTabSz="969963" eaLnBrk="0" hangingPunct="0">
                <a:lnSpc>
                  <a:spcPct val="90000"/>
                </a:lnSpc>
                <a:defRPr/>
              </a:pPr>
              <a:t>‹#›</a:t>
            </a:fld>
            <a:endParaRPr lang="en-US" sz="1200" b="0">
              <a:latin typeface="Arial" charset="0"/>
              <a:cs typeface="+mn-cs"/>
            </a:endParaRPr>
          </a:p>
        </p:txBody>
      </p:sp>
    </p:spTree>
    <p:extLst>
      <p:ext uri="{BB962C8B-B14F-4D97-AF65-F5344CB8AC3E}">
        <p14:creationId xmlns:p14="http://schemas.microsoft.com/office/powerpoint/2010/main" val="1832739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059113" y="8688388"/>
            <a:ext cx="828675" cy="279400"/>
          </a:xfrm>
          <a:prstGeom prst="rect">
            <a:avLst/>
          </a:prstGeom>
          <a:noFill/>
          <a:ln w="12700">
            <a:noFill/>
            <a:miter lim="800000"/>
            <a:headEnd/>
            <a:tailEnd/>
          </a:ln>
          <a:effectLst/>
        </p:spPr>
        <p:txBody>
          <a:bodyPr wrap="none" lIns="97399" tIns="49587" rIns="97399" bIns="49587">
            <a:spAutoFit/>
          </a:bodyPr>
          <a:lstStyle/>
          <a:p>
            <a:pPr algn="ctr" defTabSz="969963" eaLnBrk="0" hangingPunct="0">
              <a:lnSpc>
                <a:spcPct val="90000"/>
              </a:lnSpc>
              <a:defRPr/>
            </a:pPr>
            <a:r>
              <a:rPr lang="en-US" sz="1200" b="0">
                <a:latin typeface="Arial" charset="0"/>
                <a:cs typeface="+mn-cs"/>
              </a:rPr>
              <a:t>Page </a:t>
            </a:r>
            <a:fld id="{8E6DC4D1-EE14-4614-98D4-894F7AFCE119}" type="slidenum">
              <a:rPr lang="en-US" sz="1200" b="0">
                <a:latin typeface="Arial" charset="0"/>
                <a:cs typeface="+mn-cs"/>
              </a:rPr>
              <a:pPr algn="ctr" defTabSz="969963" eaLnBrk="0" hangingPunct="0">
                <a:lnSpc>
                  <a:spcPct val="90000"/>
                </a:lnSpc>
                <a:defRPr/>
              </a:pPr>
              <a:t>‹#›</a:t>
            </a:fld>
            <a:endParaRPr lang="en-US" sz="1200" b="0">
              <a:latin typeface="Arial" charset="0"/>
              <a:cs typeface="+mn-cs"/>
            </a:endParaRPr>
          </a:p>
        </p:txBody>
      </p:sp>
      <p:sp>
        <p:nvSpPr>
          <p:cNvPr id="143363" name="Rectangle 3"/>
          <p:cNvSpPr>
            <a:spLocks noGrp="1" noRot="1" noChangeAspect="1" noChangeArrowheads="1" noTextEdit="1"/>
          </p:cNvSpPr>
          <p:nvPr>
            <p:ph type="sldImg" idx="2"/>
          </p:nvPr>
        </p:nvSpPr>
        <p:spPr bwMode="auto">
          <a:xfrm>
            <a:off x="1201738" y="692150"/>
            <a:ext cx="4541837" cy="3406775"/>
          </a:xfrm>
          <a:prstGeom prst="rect">
            <a:avLst/>
          </a:prstGeom>
          <a:noFill/>
          <a:ln w="12700">
            <a:solidFill>
              <a:schemeClr val="tx1"/>
            </a:solidFill>
            <a:miter lim="800000"/>
            <a:headEnd/>
            <a:tailEnd/>
          </a:ln>
        </p:spPr>
      </p:sp>
      <p:sp>
        <p:nvSpPr>
          <p:cNvPr id="2052" name="Rectangle 4"/>
          <p:cNvSpPr>
            <a:spLocks noGrp="1" noChangeArrowheads="1"/>
          </p:cNvSpPr>
          <p:nvPr>
            <p:ph type="body" sz="quarter" idx="3"/>
          </p:nvPr>
        </p:nvSpPr>
        <p:spPr bwMode="auto">
          <a:xfrm>
            <a:off x="925513" y="4332288"/>
            <a:ext cx="5091112" cy="4103687"/>
          </a:xfrm>
          <a:prstGeom prst="rect">
            <a:avLst/>
          </a:prstGeom>
          <a:noFill/>
          <a:ln w="12700">
            <a:noFill/>
            <a:miter lim="800000"/>
            <a:headEnd/>
            <a:tailEnd/>
          </a:ln>
          <a:effectLst/>
        </p:spPr>
        <p:txBody>
          <a:bodyPr vert="horz" wrap="square" lIns="100943" tIns="49587" rIns="100943" bIns="49587"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1908010424"/>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am going to present a general</a:t>
            </a:r>
            <a:r>
              <a:rPr lang="en-US" baseline="0" dirty="0" smtClean="0"/>
              <a:t> framework for all the filtering approaches. Note that here we only talk about the reconstruction and not sampling.</a:t>
            </a:r>
            <a:endParaRPr lang="en-US" dirty="0"/>
          </a:p>
        </p:txBody>
      </p:sp>
    </p:spTree>
    <p:extLst>
      <p:ext uri="{BB962C8B-B14F-4D97-AF65-F5344CB8AC3E}">
        <p14:creationId xmlns:p14="http://schemas.microsoft.com/office/powerpoint/2010/main" val="761297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approaches that we present in this course either directly estimate the filter parameters from the input data or try to minimize the error between the filtered and ground truth image.</a:t>
            </a:r>
            <a:endParaRPr lang="en-US" dirty="0"/>
          </a:p>
        </p:txBody>
      </p:sp>
    </p:spTree>
    <p:extLst>
      <p:ext uri="{BB962C8B-B14F-4D97-AF65-F5344CB8AC3E}">
        <p14:creationId xmlns:p14="http://schemas.microsoft.com/office/powerpoint/2010/main" val="3923168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am going</a:t>
            </a:r>
            <a:r>
              <a:rPr lang="en-US" baseline="0" dirty="0" smtClean="0"/>
              <a:t> to talk about one of our earlier work which directly estimates the filter parameters and uses only pixel color information.</a:t>
            </a:r>
            <a:endParaRPr lang="en-US" dirty="0"/>
          </a:p>
        </p:txBody>
      </p:sp>
    </p:spTree>
    <p:extLst>
      <p:ext uri="{BB962C8B-B14F-4D97-AF65-F5344CB8AC3E}">
        <p14:creationId xmlns:p14="http://schemas.microsoft.com/office/powerpoint/2010/main" val="2720145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0000"/>
              </a:lnSpc>
              <a:spcBef>
                <a:spcPct val="40000"/>
              </a:spcBef>
              <a:spcAft>
                <a:spcPct val="0"/>
              </a:spcAft>
              <a:buClrTx/>
              <a:buSzTx/>
              <a:buFontTx/>
              <a:buNone/>
              <a:tabLst/>
              <a:defRPr/>
            </a:pPr>
            <a:r>
              <a:rPr lang="en-US" dirty="0" smtClean="0"/>
              <a:t>Our idea is inspired by importance sampling. </a:t>
            </a:r>
            <a:r>
              <a:rPr lang="en-US" baseline="0" dirty="0" smtClean="0"/>
              <a:t>This is the histogram of the noise levels and w</a:t>
            </a:r>
            <a:r>
              <a:rPr lang="en-US" dirty="0" smtClean="0"/>
              <a:t>e would like to sample more in the regions with higher probability.</a:t>
            </a:r>
            <a:r>
              <a:rPr lang="en-US" baseline="0" dirty="0" smtClean="0"/>
              <a:t> To do that we first compute the </a:t>
            </a:r>
            <a:r>
              <a:rPr lang="en-US" baseline="0" dirty="0" err="1" smtClean="0"/>
              <a:t>cdf</a:t>
            </a:r>
            <a:r>
              <a:rPr lang="en-US" baseline="0" dirty="0" smtClean="0"/>
              <a:t>, and then uniformly sample the vertical access to get the representative levels. As you see we have more levels on the peaks of the histogram. Once we have these we can </a:t>
            </a:r>
            <a:r>
              <a:rPr lang="en-US" baseline="0" dirty="0" err="1" smtClean="0"/>
              <a:t>denoise</a:t>
            </a:r>
            <a:r>
              <a:rPr lang="en-US" baseline="0" dirty="0" smtClean="0"/>
              <a:t> the image with these few noise levels.</a:t>
            </a:r>
            <a:endParaRPr lang="en-US" dirty="0"/>
          </a:p>
        </p:txBody>
      </p:sp>
    </p:spTree>
    <p:extLst>
      <p:ext uri="{BB962C8B-B14F-4D97-AF65-F5344CB8AC3E}">
        <p14:creationId xmlns:p14="http://schemas.microsoft.com/office/powerpoint/2010/main" val="411349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183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 filters only use screen position and pixel color</a:t>
            </a:r>
            <a:r>
              <a:rPr lang="en-US" baseline="0" dirty="0" smtClean="0"/>
              <a:t>, but in MC rendering we have access to several additional features including world positions, shading </a:t>
            </a:r>
            <a:r>
              <a:rPr lang="en-US" baseline="0" dirty="0" err="1" smtClean="0"/>
              <a:t>normals</a:t>
            </a:r>
            <a:r>
              <a:rPr lang="en-US" baseline="0" dirty="0" smtClean="0"/>
              <a:t>, texture values and so on. Since these features are highly correlated with the scene, utilizing them in the filter significantly improves the quality of filtered results. </a:t>
            </a:r>
            <a:endParaRPr lang="en-US" dirty="0"/>
          </a:p>
        </p:txBody>
      </p:sp>
    </p:spTree>
    <p:extLst>
      <p:ext uri="{BB962C8B-B14F-4D97-AF65-F5344CB8AC3E}">
        <p14:creationId xmlns:p14="http://schemas.microsoft.com/office/powerpoint/2010/main" val="295656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in a cross-bilateral</a:t>
            </a:r>
            <a:r>
              <a:rPr lang="en-US" baseline="0" dirty="0" smtClean="0"/>
              <a:t> filter the weight is given by this equation which has multiple terms. It basically computes the Gaussian distance of the pixels based on their screen position, pixel color and several additional features that I talked about.</a:t>
            </a:r>
          </a:p>
          <a:p>
            <a:endParaRPr lang="en-US" baseline="0" dirty="0" smtClean="0"/>
          </a:p>
          <a:p>
            <a:r>
              <a:rPr lang="en-US" baseline="0" dirty="0" smtClean="0"/>
              <a:t>And these must be set correctly at every pixel independently. </a:t>
            </a:r>
            <a:endParaRPr lang="en-US" dirty="0"/>
          </a:p>
        </p:txBody>
      </p:sp>
    </p:spTree>
    <p:extLst>
      <p:ext uri="{BB962C8B-B14F-4D97-AF65-F5344CB8AC3E}">
        <p14:creationId xmlns:p14="http://schemas.microsoft.com/office/powerpoint/2010/main" val="3249355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see why we need to</a:t>
            </a:r>
            <a:r>
              <a:rPr lang="en-US" baseline="0" dirty="0" smtClean="0"/>
              <a:t> vary these parameters per pixel. Here is a chess </a:t>
            </a:r>
            <a:r>
              <a:rPr lang="en-US" dirty="0" smtClean="0"/>
              <a:t>scene containing depth of</a:t>
            </a:r>
            <a:r>
              <a:rPr lang="en-US" baseline="0" dirty="0" smtClean="0"/>
              <a:t> field and a visualization of the shading normal is shown on the right. </a:t>
            </a:r>
            <a:endParaRPr lang="en-US" dirty="0" smtClean="0"/>
          </a:p>
          <a:p>
            <a:endParaRPr lang="en-US" dirty="0" smtClean="0"/>
          </a:p>
          <a:p>
            <a:r>
              <a:rPr lang="en-US" dirty="0" smtClean="0"/>
              <a:t>This is a chess scene containing depth of</a:t>
            </a:r>
            <a:r>
              <a:rPr lang="en-US" baseline="0" dirty="0" smtClean="0"/>
              <a:t> field and I have visualized the shading normal. In the out of focus region which contains noise, it is important to ignore the normal to be able to filter it and produce smooth result</a:t>
            </a:r>
            <a:endParaRPr lang="en-US" dirty="0" smtClean="0"/>
          </a:p>
          <a:p>
            <a:endParaRPr lang="en-US" dirty="0"/>
          </a:p>
        </p:txBody>
      </p:sp>
    </p:spTree>
    <p:extLst>
      <p:ext uri="{BB962C8B-B14F-4D97-AF65-F5344CB8AC3E}">
        <p14:creationId xmlns:p14="http://schemas.microsoft.com/office/powerpoint/2010/main" val="199524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8450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558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0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three textured quads</a:t>
            </a:r>
            <a:r>
              <a:rPr lang="en-US" baseline="0" dirty="0" smtClean="0"/>
              <a:t> each with a noisy looking pattern. The front quad is in focus and the furthermost quad is out of focus. The challenge is to develop a filter that can preserve the scene detail on the front quad while removing the noise from the furthermost quad.</a:t>
            </a:r>
            <a:endParaRPr lang="en-US" dirty="0"/>
          </a:p>
        </p:txBody>
      </p:sp>
    </p:spTree>
    <p:extLst>
      <p:ext uri="{BB962C8B-B14F-4D97-AF65-F5344CB8AC3E}">
        <p14:creationId xmlns:p14="http://schemas.microsoft.com/office/powerpoint/2010/main" val="168466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7626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26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3"/>
            <a:ext cx="2074863" cy="60848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2438" y="214313"/>
            <a:ext cx="6072187" cy="6084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023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2438" y="214313"/>
            <a:ext cx="8299450" cy="6084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940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E8AB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5E8AB4"/>
              </a:buClr>
              <a:buFont typeface="Wingdings" pitchFamily="2" charset="2"/>
              <a:buChar char=""/>
              <a:defRPr/>
            </a:lvl1pPr>
            <a:lvl2pPr>
              <a:buClr>
                <a:srgbClr val="5E8AB4"/>
              </a:buClr>
              <a:buFont typeface="Wingdings" pitchFamily="2" charset="2"/>
              <a:buChar char=""/>
              <a:defRPr/>
            </a:lvl2pPr>
            <a:lvl3pPr>
              <a:buClr>
                <a:srgbClr val="5E8AB4"/>
              </a:buClr>
              <a:defRPr/>
            </a:lvl3pPr>
            <a:lvl4pPr>
              <a:buClr>
                <a:srgbClr val="5E8AB4"/>
              </a:buCl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40941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0878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2438" y="1041400"/>
            <a:ext cx="4068762"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041400"/>
            <a:ext cx="406876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2754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9914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0433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0233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327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3569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607"/>
          <a:stretch/>
        </p:blipFill>
        <p:spPr bwMode="auto">
          <a:xfrm>
            <a:off x="6635833" y="6154426"/>
            <a:ext cx="2508167" cy="69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Rectangle 2"/>
          <p:cNvSpPr>
            <a:spLocks noGrp="1" noChangeArrowheads="1"/>
          </p:cNvSpPr>
          <p:nvPr>
            <p:ph type="title"/>
          </p:nvPr>
        </p:nvSpPr>
        <p:spPr bwMode="auto">
          <a:xfrm>
            <a:off x="457200" y="214313"/>
            <a:ext cx="829468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smtClean="0"/>
              <a:t>Slide Title</a:t>
            </a:r>
          </a:p>
        </p:txBody>
      </p:sp>
      <p:sp>
        <p:nvSpPr>
          <p:cNvPr id="1029" name="Rectangle 3"/>
          <p:cNvSpPr>
            <a:spLocks noGrp="1" noChangeArrowheads="1"/>
          </p:cNvSpPr>
          <p:nvPr>
            <p:ph type="body" idx="1"/>
          </p:nvPr>
        </p:nvSpPr>
        <p:spPr bwMode="auto">
          <a:xfrm>
            <a:off x="452438" y="1041400"/>
            <a:ext cx="8289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p:txBody>
      </p:sp>
      <p:sp>
        <p:nvSpPr>
          <p:cNvPr id="35844" name="Line 4"/>
          <p:cNvSpPr>
            <a:spLocks noChangeShapeType="1"/>
          </p:cNvSpPr>
          <p:nvPr/>
        </p:nvSpPr>
        <p:spPr bwMode="auto">
          <a:xfrm>
            <a:off x="452438" y="914400"/>
            <a:ext cx="8305800" cy="0"/>
          </a:xfrm>
          <a:prstGeom prst="line">
            <a:avLst/>
          </a:prstGeom>
          <a:noFill/>
          <a:ln w="50800">
            <a:solidFill>
              <a:srgbClr val="5E8AB4"/>
            </a:solidFill>
            <a:round/>
            <a:headEnd/>
            <a:tailEnd/>
          </a:ln>
          <a:effectLst/>
        </p:spPr>
        <p:txBody>
          <a:bodyPr wrap="none" anchor="ctr"/>
          <a:lstStyle/>
          <a:p>
            <a:pPr eaLnBrk="0" hangingPunct="0">
              <a:lnSpc>
                <a:spcPct val="90000"/>
              </a:lnSpc>
              <a:spcBef>
                <a:spcPct val="50000"/>
              </a:spcBef>
              <a:buClr>
                <a:schemeClr val="accent1"/>
              </a:buClr>
              <a:buSzPct val="80000"/>
              <a:buFont typeface="Monotype Sorts" pitchFamily="2" charset="2"/>
              <a:buNone/>
              <a:defRPr/>
            </a:pPr>
            <a:endParaRPr lang="en-US">
              <a:latin typeface="Arial" charset="0"/>
              <a:cs typeface="+mn-cs"/>
            </a:endParaRPr>
          </a:p>
        </p:txBody>
      </p:sp>
      <p:pic>
        <p:nvPicPr>
          <p:cNvPr id="1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470" y="6171415"/>
            <a:ext cx="659404" cy="65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0231" y="6299200"/>
            <a:ext cx="2839239" cy="369332"/>
          </a:xfrm>
          <a:prstGeom prst="rect">
            <a:avLst/>
          </a:prstGeom>
          <a:noFill/>
        </p:spPr>
        <p:txBody>
          <a:bodyPr wrap="none" rtlCol="0">
            <a:spAutoFit/>
          </a:bodyPr>
          <a:lstStyle/>
          <a:p>
            <a:r>
              <a:rPr lang="en-US" sz="1800" dirty="0" smtClean="0">
                <a:solidFill>
                  <a:srgbClr val="5E8AB4"/>
                </a:solidFill>
              </a:rPr>
              <a:t>Nima Khademi Kalantari</a:t>
            </a:r>
            <a:endParaRPr lang="en-US" sz="1800" dirty="0">
              <a:solidFill>
                <a:srgbClr val="5E8AB4"/>
              </a:solidFill>
            </a:endParaRPr>
          </a:p>
        </p:txBody>
      </p:sp>
      <p:sp>
        <p:nvSpPr>
          <p:cNvPr id="9" name="Rectangle 8"/>
          <p:cNvSpPr/>
          <p:nvPr userDrawn="1"/>
        </p:nvSpPr>
        <p:spPr bwMode="auto">
          <a:xfrm>
            <a:off x="0" y="6104569"/>
            <a:ext cx="9144000" cy="758594"/>
          </a:xfrm>
          <a:prstGeom prst="rect">
            <a:avLst/>
          </a:prstGeom>
          <a:solidFill>
            <a:srgbClr val="1C1C1C">
              <a:alpha val="75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771887189"/>
      </p:ext>
    </p:extLst>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sz="3600" b="1">
          <a:solidFill>
            <a:srgbClr val="5E8AB4"/>
          </a:solidFill>
          <a:latin typeface="Helvetica Neue" panose="02000803000000090004" pitchFamily="2"/>
          <a:ea typeface="+mj-ea"/>
          <a:cs typeface="+mj-cs"/>
        </a:defRPr>
      </a:lvl1pPr>
      <a:lvl2pPr algn="l" rtl="0" eaLnBrk="1" fontAlgn="base" hangingPunct="1">
        <a:lnSpc>
          <a:spcPct val="90000"/>
        </a:lnSpc>
        <a:spcBef>
          <a:spcPct val="0"/>
        </a:spcBef>
        <a:spcAft>
          <a:spcPct val="0"/>
        </a:spcAft>
        <a:defRPr sz="3600" b="1">
          <a:solidFill>
            <a:schemeClr val="tx2"/>
          </a:solidFill>
          <a:latin typeface="Arial" charset="0"/>
        </a:defRPr>
      </a:lvl2pPr>
      <a:lvl3pPr algn="l" rtl="0" eaLnBrk="1" fontAlgn="base" hangingPunct="1">
        <a:lnSpc>
          <a:spcPct val="90000"/>
        </a:lnSpc>
        <a:spcBef>
          <a:spcPct val="0"/>
        </a:spcBef>
        <a:spcAft>
          <a:spcPct val="0"/>
        </a:spcAft>
        <a:defRPr sz="3600" b="1">
          <a:solidFill>
            <a:schemeClr val="tx2"/>
          </a:solidFill>
          <a:latin typeface="Arial" charset="0"/>
        </a:defRPr>
      </a:lvl3pPr>
      <a:lvl4pPr algn="l" rtl="0" eaLnBrk="1" fontAlgn="base" hangingPunct="1">
        <a:lnSpc>
          <a:spcPct val="90000"/>
        </a:lnSpc>
        <a:spcBef>
          <a:spcPct val="0"/>
        </a:spcBef>
        <a:spcAft>
          <a:spcPct val="0"/>
        </a:spcAft>
        <a:defRPr sz="3600" b="1">
          <a:solidFill>
            <a:schemeClr val="tx2"/>
          </a:solidFill>
          <a:latin typeface="Arial" charset="0"/>
        </a:defRPr>
      </a:lvl4pPr>
      <a:lvl5pPr algn="l" rtl="0" eaLnBrk="1" fontAlgn="base" hangingPunct="1">
        <a:lnSpc>
          <a:spcPct val="90000"/>
        </a:lnSpc>
        <a:spcBef>
          <a:spcPct val="0"/>
        </a:spcBef>
        <a:spcAft>
          <a:spcPct val="0"/>
        </a:spcAft>
        <a:defRPr sz="3600" b="1">
          <a:solidFill>
            <a:schemeClr val="tx2"/>
          </a:solidFill>
          <a:latin typeface="Arial" charset="0"/>
        </a:defRPr>
      </a:lvl5pPr>
      <a:lvl6pPr marL="457200" algn="l" rtl="0" eaLnBrk="1" fontAlgn="base" hangingPunct="1">
        <a:lnSpc>
          <a:spcPct val="90000"/>
        </a:lnSpc>
        <a:spcBef>
          <a:spcPct val="0"/>
        </a:spcBef>
        <a:spcAft>
          <a:spcPct val="0"/>
        </a:spcAft>
        <a:defRPr sz="3600" b="1">
          <a:solidFill>
            <a:schemeClr val="tx2"/>
          </a:solidFill>
          <a:latin typeface="Arial" charset="0"/>
        </a:defRPr>
      </a:lvl6pPr>
      <a:lvl7pPr marL="914400" algn="l" rtl="0" eaLnBrk="1" fontAlgn="base" hangingPunct="1">
        <a:lnSpc>
          <a:spcPct val="90000"/>
        </a:lnSpc>
        <a:spcBef>
          <a:spcPct val="0"/>
        </a:spcBef>
        <a:spcAft>
          <a:spcPct val="0"/>
        </a:spcAft>
        <a:defRPr sz="3600" b="1">
          <a:solidFill>
            <a:schemeClr val="tx2"/>
          </a:solidFill>
          <a:latin typeface="Arial" charset="0"/>
        </a:defRPr>
      </a:lvl7pPr>
      <a:lvl8pPr marL="1371600" algn="l" rtl="0" eaLnBrk="1" fontAlgn="base" hangingPunct="1">
        <a:lnSpc>
          <a:spcPct val="90000"/>
        </a:lnSpc>
        <a:spcBef>
          <a:spcPct val="0"/>
        </a:spcBef>
        <a:spcAft>
          <a:spcPct val="0"/>
        </a:spcAft>
        <a:defRPr sz="3600" b="1">
          <a:solidFill>
            <a:schemeClr val="tx2"/>
          </a:solidFill>
          <a:latin typeface="Arial" charset="0"/>
        </a:defRPr>
      </a:lvl8pPr>
      <a:lvl9pPr marL="1828800" algn="l" rtl="0" eaLnBrk="1" fontAlgn="base" hangingPunct="1">
        <a:lnSpc>
          <a:spcPct val="90000"/>
        </a:lnSpc>
        <a:spcBef>
          <a:spcPct val="0"/>
        </a:spcBef>
        <a:spcAft>
          <a:spcPct val="0"/>
        </a:spcAft>
        <a:defRPr sz="3600" b="1">
          <a:solidFill>
            <a:schemeClr val="tx2"/>
          </a:solidFill>
          <a:latin typeface="Arial" charset="0"/>
        </a:defRPr>
      </a:lvl9pPr>
    </p:titleStyle>
    <p:bodyStyle>
      <a:lvl1pPr marL="457200" indent="-457200" algn="l" rtl="0" eaLnBrk="1" fontAlgn="base" hangingPunct="1">
        <a:lnSpc>
          <a:spcPct val="90000"/>
        </a:lnSpc>
        <a:spcBef>
          <a:spcPct val="50000"/>
        </a:spcBef>
        <a:spcAft>
          <a:spcPct val="0"/>
        </a:spcAft>
        <a:buClr>
          <a:srgbClr val="6699FF"/>
        </a:buClr>
        <a:buSzPct val="80000"/>
        <a:buFont typeface="Monotype Sorts"/>
        <a:defRPr sz="2800" b="1">
          <a:solidFill>
            <a:schemeClr val="tx1"/>
          </a:solidFill>
          <a:latin typeface="+mn-lt"/>
          <a:ea typeface="+mn-ea"/>
          <a:cs typeface="+mn-cs"/>
        </a:defRPr>
      </a:lvl1pPr>
      <a:lvl2pPr marL="1028700" indent="-457200" algn="l" rtl="0" eaLnBrk="1" fontAlgn="base" hangingPunct="1">
        <a:lnSpc>
          <a:spcPct val="90000"/>
        </a:lnSpc>
        <a:spcBef>
          <a:spcPct val="50000"/>
        </a:spcBef>
        <a:spcAft>
          <a:spcPct val="0"/>
        </a:spcAft>
        <a:buClr>
          <a:srgbClr val="6699FF"/>
        </a:buClr>
        <a:buSzPct val="80000"/>
        <a:buFont typeface="Monotype Sorts"/>
        <a:buChar char="n"/>
        <a:defRPr sz="2800" b="1">
          <a:solidFill>
            <a:schemeClr val="tx1"/>
          </a:solidFill>
          <a:latin typeface="+mn-lt"/>
        </a:defRPr>
      </a:lvl2pPr>
      <a:lvl3pPr marL="1409700" indent="-381000" algn="l" rtl="0" eaLnBrk="1" fontAlgn="base" hangingPunct="1">
        <a:lnSpc>
          <a:spcPct val="90000"/>
        </a:lnSpc>
        <a:spcBef>
          <a:spcPct val="50000"/>
        </a:spcBef>
        <a:spcAft>
          <a:spcPct val="0"/>
        </a:spcAft>
        <a:buClr>
          <a:srgbClr val="6699FF"/>
        </a:buClr>
        <a:buSzPct val="80000"/>
        <a:buFont typeface="Monotype Sorts"/>
        <a:buChar char="n"/>
        <a:defRPr sz="2400" b="1">
          <a:solidFill>
            <a:schemeClr val="tx1"/>
          </a:solidFill>
          <a:latin typeface="+mn-lt"/>
        </a:defRPr>
      </a:lvl3pPr>
      <a:lvl4pPr marL="1866900" indent="-381000" algn="l" rtl="0" eaLnBrk="1" fontAlgn="base" hangingPunct="1">
        <a:lnSpc>
          <a:spcPct val="90000"/>
        </a:lnSpc>
        <a:spcBef>
          <a:spcPct val="50000"/>
        </a:spcBef>
        <a:spcAft>
          <a:spcPct val="0"/>
        </a:spcAft>
        <a:defRPr sz="2000" b="1">
          <a:solidFill>
            <a:schemeClr val="tx1"/>
          </a:solidFill>
          <a:latin typeface="+mn-lt"/>
        </a:defRPr>
      </a:lvl4pPr>
      <a:lvl5pPr marL="2609850" indent="-381000" algn="l" rtl="0" eaLnBrk="1" fontAlgn="base" hangingPunct="1">
        <a:spcBef>
          <a:spcPct val="20000"/>
        </a:spcBef>
        <a:spcAft>
          <a:spcPct val="0"/>
        </a:spcAft>
        <a:buChar char="»"/>
        <a:defRPr sz="2000">
          <a:solidFill>
            <a:schemeClr val="tx1"/>
          </a:solidFill>
          <a:latin typeface="Times New Roman" pitchFamily="18" charset="0"/>
        </a:defRPr>
      </a:lvl5pPr>
      <a:lvl6pPr marL="3067050" indent="-381000" algn="l" rtl="0" eaLnBrk="1" fontAlgn="base" hangingPunct="1">
        <a:spcBef>
          <a:spcPct val="20000"/>
        </a:spcBef>
        <a:spcAft>
          <a:spcPct val="0"/>
        </a:spcAft>
        <a:buChar char="»"/>
        <a:defRPr sz="2000">
          <a:solidFill>
            <a:schemeClr val="tx1"/>
          </a:solidFill>
          <a:latin typeface="Times New Roman" pitchFamily="18" charset="0"/>
        </a:defRPr>
      </a:lvl6pPr>
      <a:lvl7pPr marL="3524250" indent="-381000" algn="l" rtl="0" eaLnBrk="1" fontAlgn="base" hangingPunct="1">
        <a:spcBef>
          <a:spcPct val="20000"/>
        </a:spcBef>
        <a:spcAft>
          <a:spcPct val="0"/>
        </a:spcAft>
        <a:buChar char="»"/>
        <a:defRPr sz="2000">
          <a:solidFill>
            <a:schemeClr val="tx1"/>
          </a:solidFill>
          <a:latin typeface="Times New Roman" pitchFamily="18" charset="0"/>
        </a:defRPr>
      </a:lvl7pPr>
      <a:lvl8pPr marL="3981450" indent="-381000" algn="l" rtl="0" eaLnBrk="1" fontAlgn="base" hangingPunct="1">
        <a:spcBef>
          <a:spcPct val="20000"/>
        </a:spcBef>
        <a:spcAft>
          <a:spcPct val="0"/>
        </a:spcAft>
        <a:buChar char="»"/>
        <a:defRPr sz="2000">
          <a:solidFill>
            <a:schemeClr val="tx1"/>
          </a:solidFill>
          <a:latin typeface="Times New Roman" pitchFamily="18" charset="0"/>
        </a:defRPr>
      </a:lvl8pPr>
      <a:lvl9pPr marL="4438650" indent="-381000"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7.png"/><Relationship Id="rId21" Type="http://schemas.openxmlformats.org/officeDocument/2006/relationships/image" Target="../media/image50.png"/><Relationship Id="rId7" Type="http://schemas.openxmlformats.org/officeDocument/2006/relationships/image" Target="../media/image20.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10.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40.png"/><Relationship Id="rId5" Type="http://schemas.openxmlformats.org/officeDocument/2006/relationships/image" Target="../media/image18.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17.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9.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p:cNvSpPr/>
          <p:nvPr/>
        </p:nvSpPr>
        <p:spPr bwMode="auto">
          <a:xfrm>
            <a:off x="0" y="6115722"/>
            <a:ext cx="9144000" cy="742278"/>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useBgFill="1">
        <p:nvSpPr>
          <p:cNvPr id="3" name="Rectangle 2"/>
          <p:cNvSpPr/>
          <p:nvPr/>
        </p:nvSpPr>
        <p:spPr bwMode="auto">
          <a:xfrm>
            <a:off x="335280" y="577326"/>
            <a:ext cx="8593567" cy="742278"/>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 name="TextBox 3"/>
          <p:cNvSpPr txBox="1"/>
          <p:nvPr/>
        </p:nvSpPr>
        <p:spPr>
          <a:xfrm>
            <a:off x="1636699" y="679526"/>
            <a:ext cx="5990743" cy="1323439"/>
          </a:xfrm>
          <a:prstGeom prst="rect">
            <a:avLst/>
          </a:prstGeom>
          <a:noFill/>
        </p:spPr>
        <p:txBody>
          <a:bodyPr wrap="none" rtlCol="0">
            <a:spAutoFit/>
          </a:bodyPr>
          <a:lstStyle/>
          <a:p>
            <a:pPr algn="ctr"/>
            <a:r>
              <a:rPr lang="en-US" sz="4000" dirty="0" smtClean="0">
                <a:solidFill>
                  <a:srgbClr val="5E8AB4"/>
                </a:solidFill>
                <a:latin typeface="Helvetica Neue" panose="02000803000000090004" pitchFamily="2"/>
              </a:rPr>
              <a:t>General Framework for </a:t>
            </a:r>
          </a:p>
          <a:p>
            <a:pPr algn="ctr"/>
            <a:r>
              <a:rPr lang="en-US" sz="4000" dirty="0" smtClean="0">
                <a:solidFill>
                  <a:srgbClr val="5E8AB4"/>
                </a:solidFill>
                <a:latin typeface="Helvetica Neue" panose="02000803000000090004" pitchFamily="2"/>
              </a:rPr>
              <a:t>Monte Carlo Filtering</a:t>
            </a:r>
            <a:endParaRPr lang="en-US" sz="4000" dirty="0">
              <a:solidFill>
                <a:srgbClr val="5E8AB4"/>
              </a:solidFill>
              <a:latin typeface="Helvetica Neue" panose="02000803000000090004" pitchFamily="2"/>
            </a:endParaRPr>
          </a:p>
        </p:txBody>
      </p:sp>
      <p:pic>
        <p:nvPicPr>
          <p:cNvPr id="5122" name="Picture 2" descr="D:\Courses\SIGGRAPHCourse\ImageSpaceAdaptiveRendering\Slides\Artwork\S15 Logo PNG\S15_BLogo_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328" y="5715179"/>
            <a:ext cx="1445344" cy="9818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6"/>
          <p:cNvSpPr txBox="1">
            <a:spLocks noChangeArrowheads="1"/>
          </p:cNvSpPr>
          <p:nvPr/>
        </p:nvSpPr>
        <p:spPr bwMode="auto">
          <a:xfrm>
            <a:off x="5647765" y="5069305"/>
            <a:ext cx="349623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r">
              <a:lnSpc>
                <a:spcPct val="90000"/>
              </a:lnSpc>
              <a:spcBef>
                <a:spcPct val="50000"/>
              </a:spcBef>
              <a:buClr>
                <a:schemeClr val="accent1"/>
              </a:buClr>
              <a:buSzPct val="80000"/>
              <a:buFont typeface="Monotype Sorts"/>
              <a:buNone/>
            </a:pPr>
            <a:r>
              <a:rPr lang="en-US" altLang="en-US" sz="1000" i="1" dirty="0" smtClean="0"/>
              <a:t>scene by </a:t>
            </a:r>
            <a:r>
              <a:rPr lang="en-US" sz="1000" i="1" dirty="0" err="1">
                <a:solidFill>
                  <a:srgbClr val="E4E4E4"/>
                </a:solidFill>
              </a:rPr>
              <a:t>Herminio</a:t>
            </a:r>
            <a:r>
              <a:rPr lang="en-US" sz="1000" i="1" dirty="0">
                <a:solidFill>
                  <a:srgbClr val="E4E4E4"/>
                </a:solidFill>
              </a:rPr>
              <a:t> Nieves and tf3dm.com user ysup12</a:t>
            </a:r>
            <a:endParaRPr lang="en-US" altLang="en-US" sz="1000" i="1"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7720" y="2035755"/>
            <a:ext cx="4480560" cy="2987039"/>
          </a:xfrm>
          <a:prstGeom prst="rect">
            <a:avLst/>
          </a:prstGeom>
          <a:ln>
            <a:solidFill>
              <a:schemeClr val="tx1"/>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48" y="2035755"/>
            <a:ext cx="4480560" cy="2987039"/>
          </a:xfrm>
          <a:prstGeom prst="rect">
            <a:avLst/>
          </a:prstGeom>
          <a:ln>
            <a:solidFill>
              <a:schemeClr val="tx1"/>
            </a:solidFill>
          </a:ln>
        </p:spPr>
      </p:pic>
    </p:spTree>
    <p:extLst>
      <p:ext uri="{BB962C8B-B14F-4D97-AF65-F5344CB8AC3E}">
        <p14:creationId xmlns:p14="http://schemas.microsoft.com/office/powerpoint/2010/main" val="211804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3699" y="5460921"/>
            <a:ext cx="2459277" cy="410199"/>
          </a:xfrm>
          <a:prstGeom prst="rect">
            <a:avLst/>
          </a:prstGeom>
        </p:spPr>
      </p:pic>
      <p:sp>
        <p:nvSpPr>
          <p:cNvPr id="44" name="TextBox 43"/>
          <p:cNvSpPr txBox="1"/>
          <p:nvPr/>
        </p:nvSpPr>
        <p:spPr>
          <a:xfrm>
            <a:off x="719333" y="1774591"/>
            <a:ext cx="2542684" cy="400110"/>
          </a:xfrm>
          <a:prstGeom prst="rect">
            <a:avLst/>
          </a:prstGeom>
          <a:noFill/>
        </p:spPr>
        <p:txBody>
          <a:bodyPr wrap="none" rtlCol="0">
            <a:spAutoFit/>
          </a:bodyPr>
          <a:lstStyle/>
          <a:p>
            <a:pPr algn="ctr"/>
            <a:r>
              <a:rPr lang="en-US" sz="2000" dirty="0"/>
              <a:t>f</a:t>
            </a:r>
            <a:r>
              <a:rPr lang="en-US" sz="2000" dirty="0" smtClean="0"/>
              <a:t>ilter parameters     </a:t>
            </a:r>
            <a:endParaRPr lang="en-US" sz="20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450" y="2707466"/>
            <a:ext cx="914400" cy="1371600"/>
          </a:xfrm>
          <a:prstGeom prst="rect">
            <a:avLst/>
          </a:prstGeom>
          <a:ln>
            <a:solidFill>
              <a:schemeClr val="tx1"/>
            </a:solidFill>
          </a:ln>
          <a:scene3d>
            <a:camera prst="orthographicFront">
              <a:rot lat="1800000" lon="19799989" rev="0"/>
            </a:camera>
            <a:lightRig rig="threePt" dir="t"/>
          </a:scene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018" y="2772488"/>
            <a:ext cx="914400" cy="1371600"/>
          </a:xfrm>
          <a:prstGeom prst="rect">
            <a:avLst/>
          </a:prstGeom>
          <a:ln>
            <a:solidFill>
              <a:schemeClr val="tx1"/>
            </a:solidFill>
          </a:ln>
          <a:scene3d>
            <a:camera prst="orthographicFront">
              <a:rot lat="1800000" lon="19799989" rev="0"/>
            </a:camera>
            <a:lightRig rig="threePt" dir="t"/>
          </a:scene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86" y="2837510"/>
            <a:ext cx="914400" cy="1371600"/>
          </a:xfrm>
          <a:prstGeom prst="rect">
            <a:avLst/>
          </a:prstGeom>
          <a:ln>
            <a:solidFill>
              <a:schemeClr val="tx1"/>
            </a:solidFill>
          </a:ln>
          <a:scene3d>
            <a:camera prst="orthographicFront">
              <a:rot lat="1800000" lon="19799989" rev="0"/>
            </a:camera>
            <a:lightRig rig="threePt" dir="t"/>
          </a:scene3d>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356" y="2902532"/>
            <a:ext cx="914400" cy="1371600"/>
          </a:xfrm>
          <a:prstGeom prst="rect">
            <a:avLst/>
          </a:prstGeom>
          <a:ln>
            <a:solidFill>
              <a:schemeClr val="tx1"/>
            </a:solidFill>
          </a:ln>
          <a:scene3d>
            <a:camera prst="orthographicFront">
              <a:rot lat="1800000" lon="19799989" rev="0"/>
            </a:camera>
            <a:lightRig rig="threePt" dir="t"/>
          </a:scene3d>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602" y="2965778"/>
            <a:ext cx="914400" cy="1371600"/>
          </a:xfrm>
          <a:prstGeom prst="rect">
            <a:avLst/>
          </a:prstGeom>
          <a:ln>
            <a:solidFill>
              <a:schemeClr val="tx1"/>
            </a:solidFill>
          </a:ln>
          <a:scene3d>
            <a:camera prst="orthographicFront">
              <a:rot lat="1800000" lon="19799989" rev="0"/>
            </a:camera>
            <a:lightRig rig="threePt" dir="t"/>
          </a:scene3d>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372" y="3030548"/>
            <a:ext cx="914400" cy="1371600"/>
          </a:xfrm>
          <a:prstGeom prst="rect">
            <a:avLst/>
          </a:prstGeom>
          <a:ln>
            <a:solidFill>
              <a:schemeClr val="tx1"/>
            </a:solidFill>
          </a:ln>
          <a:scene3d>
            <a:camera prst="orthographicFront">
              <a:rot lat="1800000" lon="19799989" rev="0"/>
            </a:camera>
            <a:lightRig rig="threePt" dir="t"/>
          </a:scene3d>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9142" y="3095318"/>
            <a:ext cx="914400" cy="1371600"/>
          </a:xfrm>
          <a:prstGeom prst="rect">
            <a:avLst/>
          </a:prstGeom>
          <a:ln>
            <a:solidFill>
              <a:schemeClr val="tx1"/>
            </a:solidFill>
          </a:ln>
          <a:scene3d>
            <a:camera prst="orthographicFront">
              <a:rot lat="1800000" lon="19799989" rev="0"/>
            </a:camera>
            <a:lightRig rig="threePt" dir="t"/>
          </a:scene3d>
        </p:spPr>
      </p:pic>
      <p:sp>
        <p:nvSpPr>
          <p:cNvPr id="2" name="Title 1"/>
          <p:cNvSpPr>
            <a:spLocks noGrp="1"/>
          </p:cNvSpPr>
          <p:nvPr>
            <p:ph type="title"/>
          </p:nvPr>
        </p:nvSpPr>
        <p:spPr/>
        <p:txBody>
          <a:bodyPr/>
          <a:lstStyle/>
          <a:p>
            <a:r>
              <a:rPr lang="en-US" dirty="0" smtClean="0"/>
              <a:t>Problem formulation</a:t>
            </a:r>
            <a:endParaRPr lang="en-US" dirty="0"/>
          </a:p>
        </p:txBody>
      </p:sp>
      <p:sp>
        <p:nvSpPr>
          <p:cNvPr id="3" name="Rectangle 2"/>
          <p:cNvSpPr/>
          <p:nvPr/>
        </p:nvSpPr>
        <p:spPr bwMode="auto">
          <a:xfrm>
            <a:off x="3891685" y="1719999"/>
            <a:ext cx="1821480" cy="2359067"/>
          </a:xfrm>
          <a:prstGeom prst="rect">
            <a:avLst/>
          </a:prstGeom>
          <a:noFill/>
          <a:ln w="508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 name="TextBox 3"/>
          <p:cNvSpPr txBox="1"/>
          <p:nvPr/>
        </p:nvSpPr>
        <p:spPr>
          <a:xfrm>
            <a:off x="4245417" y="2660087"/>
            <a:ext cx="1106393" cy="461665"/>
          </a:xfrm>
          <a:prstGeom prst="rect">
            <a:avLst/>
          </a:prstGeom>
          <a:noFill/>
        </p:spPr>
        <p:txBody>
          <a:bodyPr wrap="none" rtlCol="0">
            <a:spAutoFit/>
          </a:bodyPr>
          <a:lstStyle/>
          <a:p>
            <a:pPr algn="ctr"/>
            <a:r>
              <a:rPr lang="en-US" dirty="0" smtClean="0"/>
              <a:t>filter   </a:t>
            </a:r>
            <a:endParaRPr lang="en-US" dirty="0"/>
          </a:p>
        </p:txBody>
      </p:sp>
      <p:sp>
        <p:nvSpPr>
          <p:cNvPr id="5" name="Right Arrow 4"/>
          <p:cNvSpPr/>
          <p:nvPr/>
        </p:nvSpPr>
        <p:spPr bwMode="auto">
          <a:xfrm>
            <a:off x="3383044" y="3694809"/>
            <a:ext cx="443872"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5" name="Right Arrow 14"/>
          <p:cNvSpPr/>
          <p:nvPr/>
        </p:nvSpPr>
        <p:spPr bwMode="auto">
          <a:xfrm>
            <a:off x="5795059" y="2812512"/>
            <a:ext cx="379475"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3" name="TextBox 12"/>
          <p:cNvSpPr txBox="1"/>
          <p:nvPr/>
        </p:nvSpPr>
        <p:spPr>
          <a:xfrm>
            <a:off x="630706" y="4618489"/>
            <a:ext cx="1181734" cy="707886"/>
          </a:xfrm>
          <a:prstGeom prst="rect">
            <a:avLst/>
          </a:prstGeom>
          <a:noFill/>
        </p:spPr>
        <p:txBody>
          <a:bodyPr wrap="none" rtlCol="0">
            <a:spAutoFit/>
          </a:bodyPr>
          <a:lstStyle/>
          <a:p>
            <a:pPr algn="ctr"/>
            <a:r>
              <a:rPr lang="en-US" sz="2000" dirty="0" smtClean="0"/>
              <a:t>scene</a:t>
            </a:r>
          </a:p>
          <a:p>
            <a:pPr algn="ctr"/>
            <a:r>
              <a:rPr lang="en-US" sz="2000" dirty="0" smtClean="0"/>
              <a:t>features</a:t>
            </a:r>
            <a:endParaRPr lang="en-US" sz="2000" dirty="0"/>
          </a:p>
        </p:txBody>
      </p:sp>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2244" y="2240554"/>
            <a:ext cx="914400" cy="1371600"/>
          </a:xfrm>
          <a:prstGeom prst="rect">
            <a:avLst/>
          </a:prstGeom>
          <a:ln>
            <a:solidFill>
              <a:schemeClr val="tx1"/>
            </a:solidFill>
          </a:ln>
        </p:spPr>
      </p:pic>
      <p:sp>
        <p:nvSpPr>
          <p:cNvPr id="17" name="TextBox 16"/>
          <p:cNvSpPr txBox="1"/>
          <p:nvPr/>
        </p:nvSpPr>
        <p:spPr>
          <a:xfrm>
            <a:off x="7570714" y="3707749"/>
            <a:ext cx="1037463" cy="707886"/>
          </a:xfrm>
          <a:prstGeom prst="rect">
            <a:avLst/>
          </a:prstGeom>
          <a:noFill/>
        </p:spPr>
        <p:txBody>
          <a:bodyPr wrap="none" rtlCol="0">
            <a:spAutoFit/>
          </a:bodyPr>
          <a:lstStyle/>
          <a:p>
            <a:pPr algn="ctr"/>
            <a:r>
              <a:rPr lang="en-US" sz="2000" dirty="0"/>
              <a:t>f</a:t>
            </a:r>
            <a:r>
              <a:rPr lang="en-US" sz="2000" dirty="0" smtClean="0"/>
              <a:t>iltered</a:t>
            </a:r>
          </a:p>
          <a:p>
            <a:pPr algn="ctr"/>
            <a:r>
              <a:rPr lang="en-US" sz="2000" dirty="0" smtClean="0"/>
              <a:t>image</a:t>
            </a:r>
            <a:endParaRPr lang="en-US" sz="2000" dirty="0"/>
          </a:p>
        </p:txBody>
      </p:sp>
      <p:grpSp>
        <p:nvGrpSpPr>
          <p:cNvPr id="30" name="Group 29"/>
          <p:cNvGrpSpPr/>
          <p:nvPr/>
        </p:nvGrpSpPr>
        <p:grpSpPr>
          <a:xfrm>
            <a:off x="2403427" y="3358709"/>
            <a:ext cx="731520" cy="731520"/>
            <a:chOff x="1744375" y="1802685"/>
            <a:chExt cx="731520" cy="731520"/>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4375" y="1802685"/>
              <a:ext cx="457200" cy="457200"/>
            </a:xfrm>
            <a:prstGeom prst="rect">
              <a:avLst/>
            </a:prstGeom>
            <a:ln>
              <a:solidFill>
                <a:srgbClr val="F04646"/>
              </a:solidFill>
            </a:ln>
            <a:scene3d>
              <a:camera prst="orthographicFront">
                <a:rot lat="1800000" lon="19799988" rev="0"/>
              </a:camera>
              <a:lightRig rig="threePt" dir="t"/>
            </a:scene3d>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90095" y="1848405"/>
              <a:ext cx="457200" cy="457200"/>
            </a:xfrm>
            <a:prstGeom prst="rect">
              <a:avLst/>
            </a:prstGeom>
            <a:ln>
              <a:solidFill>
                <a:srgbClr val="F04646"/>
              </a:solidFill>
            </a:ln>
            <a:scene3d>
              <a:camera prst="orthographicFront">
                <a:rot lat="1800000" lon="19799988" rev="0"/>
              </a:camera>
              <a:lightRig rig="threePt" dir="t"/>
            </a:scene3d>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35815" y="1894125"/>
              <a:ext cx="457200" cy="457200"/>
            </a:xfrm>
            <a:prstGeom prst="rect">
              <a:avLst/>
            </a:prstGeom>
            <a:ln>
              <a:solidFill>
                <a:srgbClr val="F04646"/>
              </a:solidFill>
            </a:ln>
            <a:scene3d>
              <a:camera prst="orthographicFront">
                <a:rot lat="1800000" lon="19799988" rev="0"/>
              </a:camera>
              <a:lightRig rig="threePt" dir="t"/>
            </a:scene3d>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81535" y="1939845"/>
              <a:ext cx="457200" cy="457200"/>
            </a:xfrm>
            <a:prstGeom prst="rect">
              <a:avLst/>
            </a:prstGeom>
            <a:ln>
              <a:solidFill>
                <a:srgbClr val="F04646"/>
              </a:solidFill>
            </a:ln>
            <a:scene3d>
              <a:camera prst="orthographicFront">
                <a:rot lat="1800000" lon="19799988" rev="0"/>
              </a:camera>
              <a:lightRig rig="threePt" dir="t"/>
            </a:scene3d>
          </p:spPr>
        </p:pic>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27255" y="1985565"/>
              <a:ext cx="457200" cy="457200"/>
            </a:xfrm>
            <a:prstGeom prst="rect">
              <a:avLst/>
            </a:prstGeom>
            <a:ln>
              <a:solidFill>
                <a:srgbClr val="F04646"/>
              </a:solidFill>
            </a:ln>
            <a:scene3d>
              <a:camera prst="orthographicFront">
                <a:rot lat="1800000" lon="19799988" rev="0"/>
              </a:camera>
              <a:lightRig rig="threePt" dir="t"/>
            </a:scene3d>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72975" y="2031285"/>
              <a:ext cx="457200" cy="457200"/>
            </a:xfrm>
            <a:prstGeom prst="rect">
              <a:avLst/>
            </a:prstGeom>
            <a:ln>
              <a:solidFill>
                <a:srgbClr val="F04646"/>
              </a:solidFill>
            </a:ln>
            <a:scene3d>
              <a:camera prst="orthographicFront">
                <a:rot lat="1800000" lon="19799988" rev="0"/>
              </a:camera>
              <a:lightRig rig="threePt" dir="t"/>
            </a:scene3d>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18695" y="2077005"/>
              <a:ext cx="457200" cy="457200"/>
            </a:xfrm>
            <a:prstGeom prst="rect">
              <a:avLst/>
            </a:prstGeom>
            <a:ln>
              <a:solidFill>
                <a:srgbClr val="F04646"/>
              </a:solidFill>
            </a:ln>
            <a:scene3d>
              <a:camera prst="orthographicFront">
                <a:rot lat="1800000" lon="19799988" rev="0"/>
              </a:camera>
              <a:lightRig rig="threePt" dir="t"/>
            </a:scene3d>
          </p:spPr>
        </p:pic>
      </p:grpSp>
      <p:sp>
        <p:nvSpPr>
          <p:cNvPr id="28" name="Rectangle 27"/>
          <p:cNvSpPr/>
          <p:nvPr/>
        </p:nvSpPr>
        <p:spPr bwMode="auto">
          <a:xfrm>
            <a:off x="1116055" y="3730524"/>
            <a:ext cx="222128" cy="222128"/>
          </a:xfrm>
          <a:prstGeom prst="rect">
            <a:avLst/>
          </a:prstGeom>
          <a:noFill/>
          <a:ln w="25400" cap="flat" cmpd="sng" algn="ctr">
            <a:solidFill>
              <a:srgbClr val="F04646"/>
            </a:solidFill>
            <a:prstDash val="solid"/>
            <a:round/>
            <a:headEnd type="none" w="med" len="med"/>
            <a:tailEnd type="none" w="med" len="med"/>
          </a:ln>
          <a:effectLst/>
          <a:scene3d>
            <a:camera prst="orthographicFront">
              <a:rot lat="1800000" lon="19799991"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9" name="Right Arrow 28"/>
          <p:cNvSpPr/>
          <p:nvPr/>
        </p:nvSpPr>
        <p:spPr bwMode="auto">
          <a:xfrm>
            <a:off x="1372872" y="3724469"/>
            <a:ext cx="924791" cy="161335"/>
          </a:xfrm>
          <a:prstGeom prst="rightArrow">
            <a:avLst/>
          </a:prstGeom>
          <a:solidFill>
            <a:srgbClr val="F04646"/>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1" name="Rectangle 30"/>
          <p:cNvSpPr/>
          <p:nvPr/>
        </p:nvSpPr>
        <p:spPr bwMode="auto">
          <a:xfrm>
            <a:off x="6321128" y="2792390"/>
            <a:ext cx="299186" cy="299186"/>
          </a:xfrm>
          <a:prstGeom prst="rect">
            <a:avLst/>
          </a:prstGeom>
          <a:solidFill>
            <a:srgbClr val="FFCC99"/>
          </a:solidFill>
          <a:ln w="25400" cap="flat" cmpd="sng" algn="ctr">
            <a:solidFill>
              <a:srgbClr val="F046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cxnSp>
        <p:nvCxnSpPr>
          <p:cNvPr id="32" name="Straight Connector 31"/>
          <p:cNvCxnSpPr/>
          <p:nvPr/>
        </p:nvCxnSpPr>
        <p:spPr bwMode="auto">
          <a:xfrm>
            <a:off x="6620314" y="2797161"/>
            <a:ext cx="1383067" cy="194889"/>
          </a:xfrm>
          <a:prstGeom prst="line">
            <a:avLst/>
          </a:prstGeom>
          <a:solidFill>
            <a:schemeClr val="tx2"/>
          </a:solidFill>
          <a:ln w="25400" cap="flat" cmpd="sng" algn="ctr">
            <a:solidFill>
              <a:srgbClr val="F04646"/>
            </a:solidFill>
            <a:prstDash val="solid"/>
            <a:round/>
            <a:headEnd type="none" w="med" len="med"/>
            <a:tailEnd type="none" w="med" len="med"/>
          </a:ln>
          <a:effectLst/>
        </p:spPr>
      </p:cxnSp>
      <p:cxnSp>
        <p:nvCxnSpPr>
          <p:cNvPr id="33" name="Straight Connector 32"/>
          <p:cNvCxnSpPr/>
          <p:nvPr/>
        </p:nvCxnSpPr>
        <p:spPr bwMode="auto">
          <a:xfrm flipV="1">
            <a:off x="6620314" y="2985352"/>
            <a:ext cx="1378305" cy="101968"/>
          </a:xfrm>
          <a:prstGeom prst="line">
            <a:avLst/>
          </a:prstGeom>
          <a:solidFill>
            <a:schemeClr val="tx2"/>
          </a:solidFill>
          <a:ln w="25400" cap="flat" cmpd="sng" algn="ctr">
            <a:solidFill>
              <a:srgbClr val="F04646"/>
            </a:solidFill>
            <a:prstDash val="solid"/>
            <a:round/>
            <a:headEnd type="none" w="med" len="med"/>
            <a:tailEnd type="none" w="med" len="med"/>
          </a:ln>
          <a:effectLst/>
        </p:spPr>
      </p:cxnSp>
      <p:sp>
        <p:nvSpPr>
          <p:cNvPr id="38" name="TextBox 37"/>
          <p:cNvSpPr txBox="1"/>
          <p:nvPr/>
        </p:nvSpPr>
        <p:spPr>
          <a:xfrm>
            <a:off x="5945634" y="3125420"/>
            <a:ext cx="1050288" cy="707886"/>
          </a:xfrm>
          <a:prstGeom prst="rect">
            <a:avLst/>
          </a:prstGeom>
          <a:noFill/>
        </p:spPr>
        <p:txBody>
          <a:bodyPr wrap="none" rtlCol="0">
            <a:spAutoFit/>
          </a:bodyPr>
          <a:lstStyle/>
          <a:p>
            <a:pPr algn="ctr"/>
            <a:r>
              <a:rPr lang="en-US" sz="2000" dirty="0"/>
              <a:t>f</a:t>
            </a:r>
            <a:r>
              <a:rPr lang="en-US" sz="2000" dirty="0" smtClean="0"/>
              <a:t>iltered</a:t>
            </a:r>
          </a:p>
          <a:p>
            <a:pPr algn="ctr"/>
            <a:r>
              <a:rPr lang="en-US" sz="2000" dirty="0" smtClean="0"/>
              <a:t>pixel    </a:t>
            </a:r>
            <a:endParaRPr lang="en-US" sz="2000" dirty="0"/>
          </a:p>
        </p:txBody>
      </p:sp>
      <p:sp>
        <p:nvSpPr>
          <p:cNvPr id="42" name="Right Arrow 41"/>
          <p:cNvSpPr/>
          <p:nvPr/>
        </p:nvSpPr>
        <p:spPr bwMode="auto">
          <a:xfrm>
            <a:off x="3383044" y="1911100"/>
            <a:ext cx="443872"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5" name="TextBox 44"/>
          <p:cNvSpPr txBox="1"/>
          <p:nvPr/>
        </p:nvSpPr>
        <p:spPr>
          <a:xfrm>
            <a:off x="1876649" y="2593182"/>
            <a:ext cx="1816524" cy="707886"/>
          </a:xfrm>
          <a:prstGeom prst="rect">
            <a:avLst/>
          </a:prstGeom>
          <a:noFill/>
        </p:spPr>
        <p:txBody>
          <a:bodyPr wrap="none" rtlCol="0">
            <a:spAutoFit/>
          </a:bodyPr>
          <a:lstStyle/>
          <a:p>
            <a:pPr algn="ctr"/>
            <a:r>
              <a:rPr lang="en-US" sz="2000" dirty="0" smtClean="0"/>
              <a:t>local</a:t>
            </a:r>
          </a:p>
          <a:p>
            <a:pPr algn="ctr"/>
            <a:r>
              <a:rPr lang="en-US" sz="2000" dirty="0"/>
              <a:t>f</a:t>
            </a:r>
            <a:r>
              <a:rPr lang="en-US" sz="2000" dirty="0" smtClean="0"/>
              <a:t>eatures         </a:t>
            </a:r>
            <a:endParaRPr lang="en-US" sz="2000" dirty="0"/>
          </a:p>
        </p:txBody>
      </p:sp>
      <p:sp>
        <p:nvSpPr>
          <p:cNvPr id="66" name="Rectangle 65"/>
          <p:cNvSpPr/>
          <p:nvPr/>
        </p:nvSpPr>
        <p:spPr bwMode="auto">
          <a:xfrm>
            <a:off x="3509470" y="5403672"/>
            <a:ext cx="734027" cy="456679"/>
          </a:xfrm>
          <a:prstGeom prst="rect">
            <a:avLst/>
          </a:prstGeom>
          <a:solidFill>
            <a:srgbClr val="1C1C1C">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60" name="Rectangle 59"/>
          <p:cNvSpPr/>
          <p:nvPr/>
        </p:nvSpPr>
        <p:spPr bwMode="auto">
          <a:xfrm>
            <a:off x="5542279" y="5400534"/>
            <a:ext cx="306072" cy="456679"/>
          </a:xfrm>
          <a:prstGeom prst="rect">
            <a:avLst/>
          </a:prstGeom>
          <a:solidFill>
            <a:srgbClr val="1C1C1C">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9" name="Rectangle 58"/>
          <p:cNvSpPr/>
          <p:nvPr/>
        </p:nvSpPr>
        <p:spPr bwMode="auto">
          <a:xfrm>
            <a:off x="4651821" y="5381257"/>
            <a:ext cx="707579" cy="489864"/>
          </a:xfrm>
          <a:prstGeom prst="rect">
            <a:avLst/>
          </a:prstGeom>
          <a:solidFill>
            <a:srgbClr val="1C1C1C">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6" name="Rectangle 55"/>
          <p:cNvSpPr/>
          <p:nvPr/>
        </p:nvSpPr>
        <p:spPr bwMode="auto">
          <a:xfrm>
            <a:off x="4268420" y="5400535"/>
            <a:ext cx="252780" cy="456679"/>
          </a:xfrm>
          <a:prstGeom prst="rect">
            <a:avLst/>
          </a:prstGeom>
          <a:solidFill>
            <a:srgbClr val="1C1C1C">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8" name="Rectangle 57"/>
          <p:cNvSpPr/>
          <p:nvPr/>
        </p:nvSpPr>
        <p:spPr bwMode="auto">
          <a:xfrm>
            <a:off x="4521200" y="5381257"/>
            <a:ext cx="117475" cy="456679"/>
          </a:xfrm>
          <a:prstGeom prst="rect">
            <a:avLst/>
          </a:prstGeom>
          <a:solidFill>
            <a:srgbClr val="1C1C1C">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61" name="Rectangle 60"/>
          <p:cNvSpPr/>
          <p:nvPr/>
        </p:nvSpPr>
        <p:spPr bwMode="auto">
          <a:xfrm>
            <a:off x="5399881" y="5364276"/>
            <a:ext cx="117475" cy="456679"/>
          </a:xfrm>
          <a:prstGeom prst="rect">
            <a:avLst/>
          </a:prstGeom>
          <a:solidFill>
            <a:srgbClr val="1C1C1C">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62" name="Rectangle 61"/>
          <p:cNvSpPr/>
          <p:nvPr/>
        </p:nvSpPr>
        <p:spPr bwMode="auto">
          <a:xfrm>
            <a:off x="5865198" y="5363736"/>
            <a:ext cx="117475" cy="496615"/>
          </a:xfrm>
          <a:prstGeom prst="rect">
            <a:avLst/>
          </a:prstGeom>
          <a:solidFill>
            <a:srgbClr val="1C1C1C">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cxnSp>
        <p:nvCxnSpPr>
          <p:cNvPr id="68" name="Straight Arrow Connector 67"/>
          <p:cNvCxnSpPr/>
          <p:nvPr/>
        </p:nvCxnSpPr>
        <p:spPr bwMode="auto">
          <a:xfrm>
            <a:off x="4420210" y="4984801"/>
            <a:ext cx="0" cy="379475"/>
          </a:xfrm>
          <a:prstGeom prst="straightConnector1">
            <a:avLst/>
          </a:prstGeom>
          <a:solidFill>
            <a:schemeClr val="tx2"/>
          </a:solidFill>
          <a:ln w="50800" cap="flat" cmpd="sng" algn="ctr">
            <a:solidFill>
              <a:srgbClr val="92D050"/>
            </a:solidFill>
            <a:prstDash val="solid"/>
            <a:round/>
            <a:headEnd type="none" w="med" len="med"/>
            <a:tailEnd type="triangle"/>
          </a:ln>
          <a:effectLst/>
        </p:spPr>
      </p:cxnSp>
      <p:sp>
        <p:nvSpPr>
          <p:cNvPr id="70" name="TextBox 69"/>
          <p:cNvSpPr txBox="1"/>
          <p:nvPr/>
        </p:nvSpPr>
        <p:spPr>
          <a:xfrm>
            <a:off x="2628355" y="4216636"/>
            <a:ext cx="3586238" cy="707886"/>
          </a:xfrm>
          <a:prstGeom prst="rect">
            <a:avLst/>
          </a:prstGeom>
          <a:noFill/>
        </p:spPr>
        <p:txBody>
          <a:bodyPr wrap="none" rtlCol="0">
            <a:spAutoFit/>
          </a:bodyPr>
          <a:lstStyle/>
          <a:p>
            <a:pPr algn="ctr"/>
            <a:r>
              <a:rPr lang="en-US" sz="2000" dirty="0">
                <a:solidFill>
                  <a:srgbClr val="92D050"/>
                </a:solidFill>
              </a:rPr>
              <a:t>c</a:t>
            </a:r>
            <a:r>
              <a:rPr lang="en-US" sz="2000" dirty="0" smtClean="0">
                <a:solidFill>
                  <a:srgbClr val="92D050"/>
                </a:solidFill>
              </a:rPr>
              <a:t>ross-bilateral filter</a:t>
            </a:r>
          </a:p>
          <a:p>
            <a:pPr algn="ctr"/>
            <a:r>
              <a:rPr lang="en-US" sz="2000" dirty="0">
                <a:solidFill>
                  <a:srgbClr val="92D050"/>
                </a:solidFill>
              </a:rPr>
              <a:t>c</a:t>
            </a:r>
            <a:r>
              <a:rPr lang="en-US" sz="2000" dirty="0" smtClean="0">
                <a:solidFill>
                  <a:srgbClr val="92D050"/>
                </a:solidFill>
              </a:rPr>
              <a:t>ross non-local means filter</a:t>
            </a:r>
            <a:endParaRPr lang="en-US" sz="2000" dirty="0">
              <a:solidFill>
                <a:srgbClr val="92D050"/>
              </a:solidFill>
            </a:endParaRPr>
          </a:p>
        </p:txBody>
      </p:sp>
      <p:cxnSp>
        <p:nvCxnSpPr>
          <p:cNvPr id="71" name="Straight Arrow Connector 70"/>
          <p:cNvCxnSpPr/>
          <p:nvPr/>
        </p:nvCxnSpPr>
        <p:spPr bwMode="auto">
          <a:xfrm>
            <a:off x="4872274" y="4984801"/>
            <a:ext cx="0" cy="379475"/>
          </a:xfrm>
          <a:prstGeom prst="straightConnector1">
            <a:avLst/>
          </a:prstGeom>
          <a:solidFill>
            <a:schemeClr val="tx2"/>
          </a:solidFill>
          <a:ln w="50800" cap="flat" cmpd="sng" algn="ctr">
            <a:solidFill>
              <a:srgbClr val="92D050"/>
            </a:solidFill>
            <a:prstDash val="solid"/>
            <a:round/>
            <a:headEnd type="none" w="med" len="med"/>
            <a:tailEnd type="triangle"/>
          </a:ln>
          <a:effectLst/>
        </p:spPr>
      </p:cxnSp>
      <p:sp>
        <p:nvSpPr>
          <p:cNvPr id="72" name="TextBox 71"/>
          <p:cNvSpPr txBox="1"/>
          <p:nvPr/>
        </p:nvSpPr>
        <p:spPr>
          <a:xfrm>
            <a:off x="3706393" y="4586278"/>
            <a:ext cx="2334293" cy="400110"/>
          </a:xfrm>
          <a:prstGeom prst="rect">
            <a:avLst/>
          </a:prstGeom>
          <a:noFill/>
        </p:spPr>
        <p:txBody>
          <a:bodyPr wrap="none" rtlCol="0">
            <a:spAutoFit/>
          </a:bodyPr>
          <a:lstStyle/>
          <a:p>
            <a:pPr algn="ctr"/>
            <a:r>
              <a:rPr lang="en-US" sz="2000" dirty="0">
                <a:solidFill>
                  <a:srgbClr val="92D050"/>
                </a:solidFill>
              </a:rPr>
              <a:t>f</a:t>
            </a:r>
            <a:r>
              <a:rPr lang="en-US" sz="2000" dirty="0" smtClean="0">
                <a:solidFill>
                  <a:srgbClr val="92D050"/>
                </a:solidFill>
              </a:rPr>
              <a:t>rom MC renderer</a:t>
            </a:r>
            <a:endParaRPr lang="en-US" sz="2000" dirty="0">
              <a:solidFill>
                <a:srgbClr val="92D050"/>
              </a:solidFill>
            </a:endParaRPr>
          </a:p>
        </p:txBody>
      </p:sp>
      <p:cxnSp>
        <p:nvCxnSpPr>
          <p:cNvPr id="73" name="Straight Arrow Connector 72"/>
          <p:cNvCxnSpPr/>
          <p:nvPr/>
        </p:nvCxnSpPr>
        <p:spPr bwMode="auto">
          <a:xfrm>
            <a:off x="5672165" y="4984801"/>
            <a:ext cx="0" cy="379475"/>
          </a:xfrm>
          <a:prstGeom prst="straightConnector1">
            <a:avLst/>
          </a:prstGeom>
          <a:solidFill>
            <a:schemeClr val="tx2"/>
          </a:solidFill>
          <a:ln w="50800" cap="flat" cmpd="sng" algn="ctr">
            <a:solidFill>
              <a:srgbClr val="F04646"/>
            </a:solidFill>
            <a:prstDash val="solid"/>
            <a:round/>
            <a:headEnd type="none" w="med" len="med"/>
            <a:tailEnd type="triangle"/>
          </a:ln>
          <a:effectLst/>
        </p:spPr>
      </p:cxnSp>
      <p:sp>
        <p:nvSpPr>
          <p:cNvPr id="74" name="TextBox 73"/>
          <p:cNvSpPr txBox="1"/>
          <p:nvPr/>
        </p:nvSpPr>
        <p:spPr>
          <a:xfrm>
            <a:off x="4341977" y="4586278"/>
            <a:ext cx="2662909" cy="400110"/>
          </a:xfrm>
          <a:prstGeom prst="rect">
            <a:avLst/>
          </a:prstGeom>
          <a:noFill/>
          <a:ln>
            <a:noFill/>
          </a:ln>
        </p:spPr>
        <p:txBody>
          <a:bodyPr wrap="none" rtlCol="0">
            <a:spAutoFit/>
          </a:bodyPr>
          <a:lstStyle/>
          <a:p>
            <a:pPr algn="ctr"/>
            <a:r>
              <a:rPr lang="en-US" sz="2000" dirty="0">
                <a:solidFill>
                  <a:srgbClr val="F04646"/>
                </a:solidFill>
              </a:rPr>
              <a:t>s</a:t>
            </a:r>
            <a:r>
              <a:rPr lang="en-US" sz="2000" dirty="0" smtClean="0">
                <a:solidFill>
                  <a:srgbClr val="F04646"/>
                </a:solidFill>
              </a:rPr>
              <a:t>hould be estimated</a:t>
            </a:r>
            <a:endParaRPr lang="en-US" sz="2000" dirty="0">
              <a:solidFill>
                <a:srgbClr val="F04646"/>
              </a:solidFill>
            </a:endParaRPr>
          </a:p>
        </p:txBody>
      </p:sp>
      <p:pic>
        <p:nvPicPr>
          <p:cNvPr id="55" name="Picture 54"/>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6648999" y="3499914"/>
            <a:ext cx="284327" cy="323483"/>
          </a:xfrm>
          <a:prstGeom prst="rect">
            <a:avLst/>
          </a:prstGeom>
        </p:spPr>
      </p:pic>
      <p:pic>
        <p:nvPicPr>
          <p:cNvPr id="57" name="Picture 56"/>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5042360" y="2699164"/>
            <a:ext cx="233068" cy="420624"/>
          </a:xfrm>
          <a:prstGeom prst="rect">
            <a:avLst/>
          </a:prstGeom>
        </p:spPr>
      </p:pic>
      <p:pic>
        <p:nvPicPr>
          <p:cNvPr id="63" name="Picture 62"/>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3038796" y="2956313"/>
            <a:ext cx="599405" cy="324918"/>
          </a:xfrm>
          <a:prstGeom prst="rect">
            <a:avLst/>
          </a:prstGeom>
        </p:spPr>
      </p:pic>
      <p:pic>
        <p:nvPicPr>
          <p:cNvPr id="64" name="Picture 63"/>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2921377" y="1814930"/>
            <a:ext cx="270571" cy="351521"/>
          </a:xfrm>
          <a:prstGeom prst="rect">
            <a:avLst/>
          </a:prstGeom>
        </p:spPr>
      </p:pic>
      <p:sp>
        <p:nvSpPr>
          <p:cNvPr id="54" name="TextBox 53"/>
          <p:cNvSpPr txBox="1"/>
          <p:nvPr/>
        </p:nvSpPr>
        <p:spPr>
          <a:xfrm>
            <a:off x="764372" y="1000360"/>
            <a:ext cx="2682145" cy="461665"/>
          </a:xfrm>
          <a:prstGeom prst="rect">
            <a:avLst/>
          </a:prstGeom>
          <a:noFill/>
        </p:spPr>
        <p:txBody>
          <a:bodyPr wrap="none" rtlCol="0">
            <a:spAutoFit/>
          </a:bodyPr>
          <a:lstStyle/>
          <a:p>
            <a:r>
              <a:rPr lang="en-US" dirty="0" smtClean="0">
                <a:solidFill>
                  <a:srgbClr val="92D050"/>
                </a:solidFill>
              </a:rPr>
              <a:t>Direct estimation</a:t>
            </a:r>
            <a:endParaRPr lang="en-US" dirty="0">
              <a:solidFill>
                <a:srgbClr val="92D050"/>
              </a:solidFill>
            </a:endParaRPr>
          </a:p>
        </p:txBody>
      </p:sp>
      <p:sp>
        <p:nvSpPr>
          <p:cNvPr id="65" name="TextBox 64"/>
          <p:cNvSpPr txBox="1"/>
          <p:nvPr/>
        </p:nvSpPr>
        <p:spPr>
          <a:xfrm>
            <a:off x="5864499" y="1394589"/>
            <a:ext cx="2919389" cy="461665"/>
          </a:xfrm>
          <a:prstGeom prst="rect">
            <a:avLst/>
          </a:prstGeom>
          <a:noFill/>
        </p:spPr>
        <p:txBody>
          <a:bodyPr wrap="none" rtlCol="0">
            <a:spAutoFit/>
          </a:bodyPr>
          <a:lstStyle/>
          <a:p>
            <a:r>
              <a:rPr lang="en-US" dirty="0" smtClean="0">
                <a:solidFill>
                  <a:srgbClr val="92D050"/>
                </a:solidFill>
              </a:rPr>
              <a:t>Error-minimization</a:t>
            </a:r>
            <a:endParaRPr lang="en-US" dirty="0">
              <a:solidFill>
                <a:srgbClr val="92D050"/>
              </a:solidFill>
            </a:endParaRPr>
          </a:p>
        </p:txBody>
      </p:sp>
      <p:sp>
        <p:nvSpPr>
          <p:cNvPr id="67" name="Left Brace 66"/>
          <p:cNvSpPr/>
          <p:nvPr/>
        </p:nvSpPr>
        <p:spPr bwMode="auto">
          <a:xfrm rot="5400000">
            <a:off x="1954033" y="294636"/>
            <a:ext cx="267916" cy="2590105"/>
          </a:xfrm>
          <a:prstGeom prst="leftBrace">
            <a:avLst>
              <a:gd name="adj1" fmla="val 48558"/>
              <a:gd name="adj2" fmla="val 49601"/>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rgbClr val="92D050"/>
              </a:solidFill>
              <a:effectLst/>
              <a:latin typeface="Arial" charset="0"/>
            </a:endParaRPr>
          </a:p>
        </p:txBody>
      </p:sp>
      <p:sp>
        <p:nvSpPr>
          <p:cNvPr id="69" name="Left Brace 68"/>
          <p:cNvSpPr/>
          <p:nvPr/>
        </p:nvSpPr>
        <p:spPr bwMode="auto">
          <a:xfrm rot="5400000">
            <a:off x="7164419" y="518024"/>
            <a:ext cx="254098" cy="2835633"/>
          </a:xfrm>
          <a:prstGeom prst="leftBrace">
            <a:avLst>
              <a:gd name="adj1" fmla="val 48558"/>
              <a:gd name="adj2" fmla="val 49601"/>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rgbClr val="92D050"/>
              </a:solidFill>
              <a:effectLst/>
              <a:latin typeface="Arial" charset="0"/>
            </a:endParaRPr>
          </a:p>
        </p:txBody>
      </p:sp>
      <p:cxnSp>
        <p:nvCxnSpPr>
          <p:cNvPr id="75" name="Straight Arrow Connector 74"/>
          <p:cNvCxnSpPr/>
          <p:nvPr/>
        </p:nvCxnSpPr>
        <p:spPr bwMode="auto">
          <a:xfrm flipH="1">
            <a:off x="4604543" y="5892800"/>
            <a:ext cx="246857" cy="219614"/>
          </a:xfrm>
          <a:prstGeom prst="straightConnector1">
            <a:avLst/>
          </a:prstGeom>
          <a:solidFill>
            <a:schemeClr val="tx2"/>
          </a:solidFill>
          <a:ln w="50800" cap="flat" cmpd="sng" algn="ctr">
            <a:solidFill>
              <a:srgbClr val="92D050"/>
            </a:solidFill>
            <a:prstDash val="solid"/>
            <a:round/>
            <a:headEnd type="triangle" w="med" len="med"/>
            <a:tailEnd type="none" w="med" len="med"/>
          </a:ln>
          <a:effectLst/>
        </p:spPr>
      </p:cxnSp>
      <p:sp>
        <p:nvSpPr>
          <p:cNvPr id="76" name="TextBox 75"/>
          <p:cNvSpPr txBox="1"/>
          <p:nvPr/>
        </p:nvSpPr>
        <p:spPr>
          <a:xfrm>
            <a:off x="4013676" y="6032750"/>
            <a:ext cx="1181735" cy="400110"/>
          </a:xfrm>
          <a:prstGeom prst="rect">
            <a:avLst/>
          </a:prstGeom>
          <a:noFill/>
        </p:spPr>
        <p:txBody>
          <a:bodyPr wrap="none" rtlCol="0">
            <a:spAutoFit/>
          </a:bodyPr>
          <a:lstStyle/>
          <a:p>
            <a:pPr algn="ctr"/>
            <a:r>
              <a:rPr lang="en-US" sz="2000" dirty="0" smtClean="0">
                <a:solidFill>
                  <a:srgbClr val="92D050"/>
                </a:solidFill>
              </a:rPr>
              <a:t>features</a:t>
            </a:r>
            <a:endParaRPr lang="en-US" sz="2000" dirty="0">
              <a:solidFill>
                <a:srgbClr val="92D050"/>
              </a:solidFill>
            </a:endParaRPr>
          </a:p>
        </p:txBody>
      </p:sp>
      <p:sp>
        <p:nvSpPr>
          <p:cNvPr id="77" name="TextBox 76"/>
          <p:cNvSpPr txBox="1"/>
          <p:nvPr/>
        </p:nvSpPr>
        <p:spPr>
          <a:xfrm>
            <a:off x="5286886" y="6007071"/>
            <a:ext cx="1566454" cy="400110"/>
          </a:xfrm>
          <a:prstGeom prst="rect">
            <a:avLst/>
          </a:prstGeom>
          <a:noFill/>
        </p:spPr>
        <p:txBody>
          <a:bodyPr wrap="none" rtlCol="0">
            <a:spAutoFit/>
          </a:bodyPr>
          <a:lstStyle/>
          <a:p>
            <a:pPr algn="ctr"/>
            <a:r>
              <a:rPr lang="en-US" sz="2000" dirty="0" smtClean="0">
                <a:solidFill>
                  <a:srgbClr val="92D050"/>
                </a:solidFill>
              </a:rPr>
              <a:t>parameters</a:t>
            </a:r>
            <a:endParaRPr lang="en-US" sz="2000" dirty="0">
              <a:solidFill>
                <a:srgbClr val="92D050"/>
              </a:solidFill>
            </a:endParaRPr>
          </a:p>
        </p:txBody>
      </p:sp>
      <p:cxnSp>
        <p:nvCxnSpPr>
          <p:cNvPr id="78" name="Straight Arrow Connector 77"/>
          <p:cNvCxnSpPr/>
          <p:nvPr/>
        </p:nvCxnSpPr>
        <p:spPr bwMode="auto">
          <a:xfrm>
            <a:off x="5715000" y="5816600"/>
            <a:ext cx="152400" cy="254000"/>
          </a:xfrm>
          <a:prstGeom prst="straightConnector1">
            <a:avLst/>
          </a:prstGeom>
          <a:solidFill>
            <a:schemeClr val="tx2"/>
          </a:solidFill>
          <a:ln w="50800" cap="flat" cmpd="sng" algn="ctr">
            <a:solidFill>
              <a:srgbClr val="92D050"/>
            </a:solidFill>
            <a:prstDash val="solid"/>
            <a:round/>
            <a:headEnd type="triangle" w="med" len="med"/>
            <a:tailEnd type="none" w="med" len="med"/>
          </a:ln>
          <a:effectLst/>
        </p:spPr>
      </p:cxnSp>
    </p:spTree>
    <p:extLst>
      <p:ext uri="{BB962C8B-B14F-4D97-AF65-F5344CB8AC3E}">
        <p14:creationId xmlns:p14="http://schemas.microsoft.com/office/powerpoint/2010/main" val="15396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10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100"/>
                            </p:stCondLst>
                            <p:childTnLst>
                              <p:par>
                                <p:cTn id="25" presetID="1" presetClass="entr" presetSubtype="0"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200"/>
                            </p:stCondLst>
                            <p:childTnLst>
                              <p:par>
                                <p:cTn id="28" presetID="1" presetClass="entr" presetSubtype="0" fill="hold" nodeType="afterEffect">
                                  <p:stCondLst>
                                    <p:cond delay="1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300"/>
                            </p:stCondLst>
                            <p:childTnLst>
                              <p:par>
                                <p:cTn id="31" presetID="1" presetClass="entr" presetSubtype="0" fill="hold" nodeType="afterEffect">
                                  <p:stCondLst>
                                    <p:cond delay="100"/>
                                  </p:stCondLst>
                                  <p:childTnLst>
                                    <p:set>
                                      <p:cBhvr>
                                        <p:cTn id="32" dur="1" fill="hold">
                                          <p:stCondLst>
                                            <p:cond delay="0"/>
                                          </p:stCondLst>
                                        </p:cTn>
                                        <p:tgtEl>
                                          <p:spTgt spid="7"/>
                                        </p:tgtEl>
                                        <p:attrNameLst>
                                          <p:attrName>style.visibility</p:attrName>
                                        </p:attrNameLst>
                                      </p:cBhvr>
                                      <p:to>
                                        <p:strVal val="visible"/>
                                      </p:to>
                                    </p:set>
                                  </p:childTnLst>
                                </p:cTn>
                              </p:par>
                            </p:childTnLst>
                          </p:cTn>
                        </p:par>
                        <p:par>
                          <p:cTn id="33" fill="hold">
                            <p:stCondLst>
                              <p:cond delay="400"/>
                            </p:stCondLst>
                            <p:childTnLst>
                              <p:par>
                                <p:cTn id="34" presetID="1" presetClass="entr" presetSubtype="0" fill="hold" nodeType="afterEffect">
                                  <p:stCondLst>
                                    <p:cond delay="100"/>
                                  </p:stCondLst>
                                  <p:childTnLst>
                                    <p:set>
                                      <p:cBhvr>
                                        <p:cTn id="35" dur="1" fill="hold">
                                          <p:stCondLst>
                                            <p:cond delay="0"/>
                                          </p:stCondLst>
                                        </p:cTn>
                                        <p:tgtEl>
                                          <p:spTgt spid="6"/>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nodeType="afterEffect">
                                  <p:stCondLst>
                                    <p:cond delay="10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10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xit"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par>
                                <p:cTn id="100" presetID="1" presetClass="exit" presetSubtype="0" fill="hold" grpId="0" nodeType="withEffect">
                                  <p:stCondLst>
                                    <p:cond delay="0"/>
                                  </p:stCondLst>
                                  <p:childTnLst>
                                    <p:set>
                                      <p:cBhvr>
                                        <p:cTn id="101" dur="1" fill="hold">
                                          <p:stCondLst>
                                            <p:cond delay="0"/>
                                          </p:stCondLst>
                                        </p:cTn>
                                        <p:tgtEl>
                                          <p:spTgt spid="6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70"/>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68"/>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70"/>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68"/>
                                        </p:tgtEl>
                                        <p:attrNameLst>
                                          <p:attrName>style.visibility</p:attrName>
                                        </p:attrNameLst>
                                      </p:cBhvr>
                                      <p:to>
                                        <p:strVal val="hidden"/>
                                      </p:to>
                                    </p:set>
                                  </p:childTnLst>
                                </p:cTn>
                              </p:par>
                              <p:par>
                                <p:cTn id="114" presetID="1" presetClass="entr" presetSubtype="0" fill="hold" grpId="0" nodeType="withEffect">
                                  <p:stCondLst>
                                    <p:cond delay="0"/>
                                  </p:stCondLst>
                                  <p:childTnLst>
                                    <p:set>
                                      <p:cBhvr>
                                        <p:cTn id="115" dur="1" fill="hold">
                                          <p:stCondLst>
                                            <p:cond delay="0"/>
                                          </p:stCondLst>
                                        </p:cTn>
                                        <p:tgtEl>
                                          <p:spTgt spid="72"/>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71"/>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1" nodeType="clickEffect">
                                  <p:stCondLst>
                                    <p:cond delay="0"/>
                                  </p:stCondLst>
                                  <p:childTnLst>
                                    <p:set>
                                      <p:cBhvr>
                                        <p:cTn id="121" dur="1" fill="hold">
                                          <p:stCondLst>
                                            <p:cond delay="0"/>
                                          </p:stCondLst>
                                        </p:cTn>
                                        <p:tgtEl>
                                          <p:spTgt spid="72"/>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71"/>
                                        </p:tgtEl>
                                        <p:attrNameLst>
                                          <p:attrName>style.visibility</p:attrName>
                                        </p:attrNameLst>
                                      </p:cBhvr>
                                      <p:to>
                                        <p:strVal val="hidden"/>
                                      </p:to>
                                    </p:set>
                                  </p:childTnLst>
                                </p:cTn>
                              </p:par>
                              <p:par>
                                <p:cTn id="124" presetID="1" presetClass="entr" presetSubtype="0" fill="hold" grpId="0" nodeType="withEffect">
                                  <p:stCondLst>
                                    <p:cond delay="0"/>
                                  </p:stCondLst>
                                  <p:childTnLst>
                                    <p:set>
                                      <p:cBhvr>
                                        <p:cTn id="125" dur="1" fill="hold">
                                          <p:stCondLst>
                                            <p:cond delay="0"/>
                                          </p:stCondLst>
                                        </p:cTn>
                                        <p:tgtEl>
                                          <p:spTgt spid="74"/>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73"/>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grpId="1" nodeType="click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73"/>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54">
                                            <p:txEl>
                                              <p:pRg st="0" end="0"/>
                                            </p:txEl>
                                          </p:spTgt>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67"/>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grpId="0" nodeType="clickEffect">
                                  <p:stCondLst>
                                    <p:cond delay="0"/>
                                  </p:stCondLst>
                                  <p:childTnLst>
                                    <p:set>
                                      <p:cBhvr>
                                        <p:cTn id="143" dur="1" fill="hold">
                                          <p:stCondLst>
                                            <p:cond delay="0"/>
                                          </p:stCondLst>
                                        </p:cTn>
                                        <p:tgtEl>
                                          <p:spTgt spid="54">
                                            <p:txEl>
                                              <p:pRg st="0" end="0"/>
                                            </p:txEl>
                                          </p:spTgt>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67"/>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65">
                                            <p:txEl>
                                              <p:pRg st="0" end="0"/>
                                            </p:txEl>
                                          </p:spTgt>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animBg="1"/>
      <p:bldP spid="4" grpId="0"/>
      <p:bldP spid="5" grpId="0" animBg="1"/>
      <p:bldP spid="15" grpId="0" animBg="1"/>
      <p:bldP spid="13" grpId="0"/>
      <p:bldP spid="17" grpId="0"/>
      <p:bldP spid="28" grpId="0" animBg="1"/>
      <p:bldP spid="29" grpId="0" animBg="1"/>
      <p:bldP spid="31" grpId="0" animBg="1"/>
      <p:bldP spid="38" grpId="0"/>
      <p:bldP spid="42" grpId="0" animBg="1"/>
      <p:bldP spid="45" grpId="0"/>
      <p:bldP spid="66" grpId="0" animBg="1"/>
      <p:bldP spid="60" grpId="0" animBg="1"/>
      <p:bldP spid="59" grpId="0" animBg="1"/>
      <p:bldP spid="56" grpId="0" animBg="1"/>
      <p:bldP spid="58" grpId="0" animBg="1"/>
      <p:bldP spid="61" grpId="0" animBg="1"/>
      <p:bldP spid="62" grpId="0" animBg="1"/>
      <p:bldP spid="70" grpId="0"/>
      <p:bldP spid="70" grpId="1"/>
      <p:bldP spid="72" grpId="0"/>
      <p:bldP spid="72" grpId="1"/>
      <p:bldP spid="74" grpId="0"/>
      <p:bldP spid="74" grpId="1"/>
      <p:bldP spid="54" grpId="0" build="allAtOnce"/>
      <p:bldP spid="67" grpId="0" animBg="1"/>
      <p:bldP spid="67" grpId="1" animBg="1"/>
      <p:bldP spid="69" grpId="0" animBg="1"/>
      <p:bldP spid="76" grpId="0"/>
      <p:bldP spid="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p:cNvSpPr/>
          <p:nvPr/>
        </p:nvSpPr>
        <p:spPr bwMode="auto">
          <a:xfrm>
            <a:off x="279400" y="698500"/>
            <a:ext cx="8572500" cy="368300"/>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useBgFill="1">
        <p:nvSpPr>
          <p:cNvPr id="3" name="Rectangle 2"/>
          <p:cNvSpPr/>
          <p:nvPr/>
        </p:nvSpPr>
        <p:spPr bwMode="auto">
          <a:xfrm>
            <a:off x="0" y="5849257"/>
            <a:ext cx="9144000" cy="1008743"/>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83100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p:cNvSpPr/>
          <p:nvPr/>
        </p:nvSpPr>
        <p:spPr bwMode="auto">
          <a:xfrm>
            <a:off x="0" y="6115722"/>
            <a:ext cx="9144000" cy="742278"/>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useBgFill="1">
        <p:nvSpPr>
          <p:cNvPr id="3" name="Rectangle 2"/>
          <p:cNvSpPr/>
          <p:nvPr/>
        </p:nvSpPr>
        <p:spPr bwMode="auto">
          <a:xfrm>
            <a:off x="335280" y="577326"/>
            <a:ext cx="8593567" cy="742278"/>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 name="TextBox 3"/>
          <p:cNvSpPr txBox="1"/>
          <p:nvPr/>
        </p:nvSpPr>
        <p:spPr>
          <a:xfrm>
            <a:off x="410406" y="618826"/>
            <a:ext cx="8443338" cy="1200329"/>
          </a:xfrm>
          <a:prstGeom prst="rect">
            <a:avLst/>
          </a:prstGeom>
          <a:noFill/>
        </p:spPr>
        <p:txBody>
          <a:bodyPr wrap="none" rtlCol="0">
            <a:spAutoFit/>
          </a:bodyPr>
          <a:lstStyle/>
          <a:p>
            <a:pPr algn="ctr"/>
            <a:r>
              <a:rPr lang="en-US" sz="3600" dirty="0" smtClean="0">
                <a:solidFill>
                  <a:srgbClr val="5E8AB4"/>
                </a:solidFill>
                <a:latin typeface="Helvetica Neue" panose="02000803000000090004" pitchFamily="2"/>
              </a:rPr>
              <a:t>Leveraging General Image </a:t>
            </a:r>
            <a:r>
              <a:rPr lang="en-US" sz="3600" dirty="0" err="1" smtClean="0">
                <a:solidFill>
                  <a:srgbClr val="5E8AB4"/>
                </a:solidFill>
                <a:latin typeface="Helvetica Neue" panose="02000803000000090004" pitchFamily="2"/>
              </a:rPr>
              <a:t>Denoising</a:t>
            </a:r>
            <a:r>
              <a:rPr lang="en-US" sz="3600" dirty="0" smtClean="0">
                <a:solidFill>
                  <a:srgbClr val="5E8AB4"/>
                </a:solidFill>
                <a:latin typeface="Helvetica Neue" panose="02000803000000090004" pitchFamily="2"/>
              </a:rPr>
              <a:t> </a:t>
            </a:r>
          </a:p>
          <a:p>
            <a:pPr algn="ctr"/>
            <a:r>
              <a:rPr lang="en-US" sz="3600" dirty="0" smtClean="0">
                <a:solidFill>
                  <a:srgbClr val="5E8AB4"/>
                </a:solidFill>
                <a:latin typeface="Helvetica Neue" panose="02000803000000090004" pitchFamily="2"/>
              </a:rPr>
              <a:t>Algorithms for MC </a:t>
            </a:r>
            <a:r>
              <a:rPr lang="en-US" sz="3600" dirty="0" err="1" smtClean="0">
                <a:solidFill>
                  <a:srgbClr val="5E8AB4"/>
                </a:solidFill>
                <a:latin typeface="Helvetica Neue" panose="02000803000000090004" pitchFamily="2"/>
              </a:rPr>
              <a:t>Denoising</a:t>
            </a:r>
            <a:r>
              <a:rPr lang="en-US" sz="3600" dirty="0" smtClean="0">
                <a:solidFill>
                  <a:srgbClr val="5E8AB4"/>
                </a:solidFill>
                <a:latin typeface="Helvetica Neue" panose="02000803000000090004" pitchFamily="2"/>
              </a:rPr>
              <a:t> </a:t>
            </a:r>
            <a:endParaRPr lang="en-US" sz="3600" dirty="0">
              <a:solidFill>
                <a:srgbClr val="5E8AB4"/>
              </a:solidFill>
              <a:latin typeface="Helvetica Neue" panose="02000803000000090004" pitchFamily="2"/>
            </a:endParaRPr>
          </a:p>
        </p:txBody>
      </p:sp>
      <p:pic>
        <p:nvPicPr>
          <p:cNvPr id="5122" name="Picture 2" descr="D:\Courses\SIGGRAPHCourse\ImageSpaceAdaptiveRendering\Slides\Artwork\S15 Logo PNG\S15_BLogo_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328" y="5715179"/>
            <a:ext cx="1445344" cy="9818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6"/>
          <p:cNvSpPr txBox="1">
            <a:spLocks noChangeArrowheads="1"/>
          </p:cNvSpPr>
          <p:nvPr/>
        </p:nvSpPr>
        <p:spPr bwMode="auto">
          <a:xfrm>
            <a:off x="5904118" y="5389644"/>
            <a:ext cx="3239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r"/>
            <a:r>
              <a:rPr lang="en-US" altLang="en-US" sz="1000" i="1" dirty="0" smtClean="0"/>
              <a:t>scene by </a:t>
            </a:r>
            <a:r>
              <a:rPr lang="en-US" sz="1000" i="1" dirty="0"/>
              <a:t>Marko </a:t>
            </a:r>
            <a:r>
              <a:rPr lang="en-US" sz="1000" i="1" dirty="0" err="1" smtClean="0"/>
              <a:t>Dabrovic</a:t>
            </a:r>
            <a:r>
              <a:rPr lang="en-US" sz="1000" i="1" dirty="0" smtClean="0"/>
              <a:t> and </a:t>
            </a:r>
            <a:r>
              <a:rPr lang="en-US" sz="1000" i="1" dirty="0" err="1" smtClean="0"/>
              <a:t>Mihovil</a:t>
            </a:r>
            <a:r>
              <a:rPr lang="en-US" sz="1000" i="1" dirty="0" smtClean="0"/>
              <a:t> </a:t>
            </a:r>
            <a:r>
              <a:rPr lang="en-US" sz="1000" i="1" dirty="0" err="1" smtClean="0"/>
              <a:t>Odak</a:t>
            </a:r>
            <a:endParaRPr lang="en-US" sz="1000" i="1" dirty="0">
              <a:solidFill>
                <a:srgbClr val="E4E4E4"/>
              </a:solidFill>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6618" b="15475"/>
          <a:stretch/>
        </p:blipFill>
        <p:spPr>
          <a:xfrm>
            <a:off x="4606663" y="1856655"/>
            <a:ext cx="4460088" cy="3474720"/>
          </a:xfrm>
          <a:prstGeom prst="rect">
            <a:avLst/>
          </a:prstGeom>
          <a:ln>
            <a:solidFill>
              <a:schemeClr val="tx1"/>
            </a:solidFill>
          </a:ln>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6618" b="15487"/>
          <a:stretch/>
        </p:blipFill>
        <p:spPr>
          <a:xfrm>
            <a:off x="79393" y="1856655"/>
            <a:ext cx="4460857" cy="3474720"/>
          </a:xfrm>
          <a:prstGeom prst="rect">
            <a:avLst/>
          </a:prstGeom>
          <a:ln>
            <a:solidFill>
              <a:schemeClr val="tx1"/>
            </a:solidFill>
          </a:ln>
        </p:spPr>
      </p:pic>
    </p:spTree>
    <p:extLst>
      <p:ext uri="{BB962C8B-B14F-4D97-AF65-F5344CB8AC3E}">
        <p14:creationId xmlns:p14="http://schemas.microsoft.com/office/powerpoint/2010/main" val="3578402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dirty="0" smtClean="0"/>
              <a:t>Image denoising techniques</a:t>
            </a:r>
          </a:p>
          <a:p>
            <a:endParaRPr lang="en-US" dirty="0" smtClean="0"/>
          </a:p>
          <a:p>
            <a:pPr>
              <a:buNone/>
            </a:pPr>
            <a:endParaRPr lang="en-US" dirty="0" smtClean="0"/>
          </a:p>
        </p:txBody>
      </p:sp>
      <p:sp>
        <p:nvSpPr>
          <p:cNvPr id="11" name="TextBox 10"/>
          <p:cNvSpPr txBox="1"/>
          <p:nvPr/>
        </p:nvSpPr>
        <p:spPr>
          <a:xfrm>
            <a:off x="914399" y="1601251"/>
            <a:ext cx="7836408" cy="2554545"/>
          </a:xfrm>
          <a:prstGeom prst="rect">
            <a:avLst/>
          </a:prstGeom>
          <a:noFill/>
        </p:spPr>
        <p:txBody>
          <a:bodyPr wrap="square" rtlCol="0">
            <a:spAutoFit/>
          </a:bodyPr>
          <a:lstStyle/>
          <a:p>
            <a:r>
              <a:rPr lang="en-US" sz="2000" dirty="0" err="1">
                <a:solidFill>
                  <a:srgbClr val="92D050"/>
                </a:solidFill>
              </a:rPr>
              <a:t>Donoho</a:t>
            </a:r>
            <a:r>
              <a:rPr lang="en-US" sz="2000" dirty="0">
                <a:solidFill>
                  <a:srgbClr val="92D050"/>
                </a:solidFill>
              </a:rPr>
              <a:t>  and Johnstone [1994]; Chang et al. [2000]; </a:t>
            </a:r>
            <a:r>
              <a:rPr lang="en-US" sz="2000" dirty="0" err="1">
                <a:solidFill>
                  <a:srgbClr val="92D050"/>
                </a:solidFill>
              </a:rPr>
              <a:t>Portilla</a:t>
            </a:r>
            <a:r>
              <a:rPr lang="en-US" sz="2000" dirty="0">
                <a:solidFill>
                  <a:srgbClr val="92D050"/>
                </a:solidFill>
              </a:rPr>
              <a:t> et al. [2003</a:t>
            </a:r>
            <a:r>
              <a:rPr lang="en-US" sz="2000" dirty="0" smtClean="0">
                <a:solidFill>
                  <a:srgbClr val="92D050"/>
                </a:solidFill>
              </a:rPr>
              <a:t>]; </a:t>
            </a:r>
            <a:r>
              <a:rPr lang="en-US" sz="2000" dirty="0" err="1" smtClean="0">
                <a:solidFill>
                  <a:srgbClr val="92D050"/>
                </a:solidFill>
              </a:rPr>
              <a:t>Muresan</a:t>
            </a:r>
            <a:r>
              <a:rPr lang="en-US" sz="2000" dirty="0" smtClean="0">
                <a:solidFill>
                  <a:srgbClr val="92D050"/>
                </a:solidFill>
              </a:rPr>
              <a:t> </a:t>
            </a:r>
            <a:r>
              <a:rPr lang="en-US" sz="2000" dirty="0">
                <a:solidFill>
                  <a:srgbClr val="92D050"/>
                </a:solidFill>
              </a:rPr>
              <a:t>and Parks [2003]; </a:t>
            </a:r>
            <a:r>
              <a:rPr lang="en-US" sz="2000" dirty="0" err="1" smtClean="0">
                <a:solidFill>
                  <a:srgbClr val="92D050"/>
                </a:solidFill>
              </a:rPr>
              <a:t>Buades</a:t>
            </a:r>
            <a:r>
              <a:rPr lang="en-US" sz="2000" dirty="0" smtClean="0">
                <a:solidFill>
                  <a:srgbClr val="92D050"/>
                </a:solidFill>
              </a:rPr>
              <a:t> et al. [2005]; </a:t>
            </a:r>
            <a:r>
              <a:rPr lang="en-US" sz="2000" dirty="0" err="1" smtClean="0">
                <a:solidFill>
                  <a:srgbClr val="92D050"/>
                </a:solidFill>
              </a:rPr>
              <a:t>Awate</a:t>
            </a:r>
            <a:r>
              <a:rPr lang="en-US" sz="2000" dirty="0" smtClean="0">
                <a:solidFill>
                  <a:srgbClr val="92D050"/>
                </a:solidFill>
              </a:rPr>
              <a:t> et al. [2006</a:t>
            </a:r>
            <a:r>
              <a:rPr lang="en-US" sz="2000" dirty="0">
                <a:solidFill>
                  <a:srgbClr val="92D050"/>
                </a:solidFill>
              </a:rPr>
              <a:t>]; </a:t>
            </a:r>
            <a:r>
              <a:rPr lang="en-US" sz="2000" dirty="0" err="1">
                <a:solidFill>
                  <a:srgbClr val="92D050"/>
                </a:solidFill>
              </a:rPr>
              <a:t>Aharon</a:t>
            </a:r>
            <a:r>
              <a:rPr lang="en-US" sz="2000" dirty="0">
                <a:solidFill>
                  <a:srgbClr val="92D050"/>
                </a:solidFill>
              </a:rPr>
              <a:t> et al. [2006]; </a:t>
            </a:r>
            <a:r>
              <a:rPr lang="en-US" sz="2000" dirty="0" err="1">
                <a:solidFill>
                  <a:srgbClr val="92D050"/>
                </a:solidFill>
              </a:rPr>
              <a:t>Elad</a:t>
            </a:r>
            <a:r>
              <a:rPr lang="en-US" sz="2000" dirty="0">
                <a:solidFill>
                  <a:srgbClr val="92D050"/>
                </a:solidFill>
              </a:rPr>
              <a:t> and </a:t>
            </a:r>
            <a:r>
              <a:rPr lang="en-US" sz="2000" dirty="0" err="1">
                <a:solidFill>
                  <a:srgbClr val="92D050"/>
                </a:solidFill>
              </a:rPr>
              <a:t>Aharon</a:t>
            </a:r>
            <a:r>
              <a:rPr lang="en-US" sz="2000" dirty="0">
                <a:solidFill>
                  <a:srgbClr val="92D050"/>
                </a:solidFill>
              </a:rPr>
              <a:t> [2006]; </a:t>
            </a:r>
            <a:r>
              <a:rPr lang="en-US" sz="2000" dirty="0" err="1" smtClean="0">
                <a:solidFill>
                  <a:srgbClr val="92D050"/>
                </a:solidFill>
              </a:rPr>
              <a:t>Kervrann</a:t>
            </a:r>
            <a:r>
              <a:rPr lang="en-US" sz="2000" dirty="0" smtClean="0">
                <a:solidFill>
                  <a:srgbClr val="92D050"/>
                </a:solidFill>
              </a:rPr>
              <a:t> and Boulanger [2006</a:t>
            </a:r>
            <a:r>
              <a:rPr lang="en-US" sz="2000" dirty="0">
                <a:solidFill>
                  <a:srgbClr val="92D050"/>
                </a:solidFill>
              </a:rPr>
              <a:t>]; </a:t>
            </a:r>
            <a:r>
              <a:rPr lang="en-US" sz="2000" dirty="0" err="1">
                <a:solidFill>
                  <a:srgbClr val="92D050"/>
                </a:solidFill>
              </a:rPr>
              <a:t>Luisier</a:t>
            </a:r>
            <a:r>
              <a:rPr lang="en-US" sz="2000" dirty="0">
                <a:solidFill>
                  <a:srgbClr val="92D050"/>
                </a:solidFill>
              </a:rPr>
              <a:t> et al. [2007]; </a:t>
            </a:r>
            <a:r>
              <a:rPr lang="en-US" sz="2000" dirty="0" err="1" smtClean="0">
                <a:solidFill>
                  <a:srgbClr val="92D050"/>
                </a:solidFill>
              </a:rPr>
              <a:t>Dabov</a:t>
            </a:r>
            <a:r>
              <a:rPr lang="en-US" sz="2000" dirty="0" smtClean="0">
                <a:solidFill>
                  <a:srgbClr val="92D050"/>
                </a:solidFill>
              </a:rPr>
              <a:t> </a:t>
            </a:r>
            <a:r>
              <a:rPr lang="en-US" sz="2000" dirty="0">
                <a:solidFill>
                  <a:srgbClr val="92D050"/>
                </a:solidFill>
              </a:rPr>
              <a:t>et al. [2007</a:t>
            </a:r>
            <a:r>
              <a:rPr lang="en-US" sz="2000" dirty="0" smtClean="0">
                <a:solidFill>
                  <a:srgbClr val="92D050"/>
                </a:solidFill>
              </a:rPr>
              <a:t>]; </a:t>
            </a:r>
            <a:r>
              <a:rPr lang="en-US" sz="2000" dirty="0">
                <a:solidFill>
                  <a:srgbClr val="92D050"/>
                </a:solidFill>
              </a:rPr>
              <a:t>Liu et al. [2008</a:t>
            </a:r>
            <a:r>
              <a:rPr lang="en-US" sz="2000" dirty="0" smtClean="0">
                <a:solidFill>
                  <a:srgbClr val="92D050"/>
                </a:solidFill>
              </a:rPr>
              <a:t>]; </a:t>
            </a:r>
            <a:r>
              <a:rPr lang="en-US" sz="2000" dirty="0" err="1" smtClean="0">
                <a:solidFill>
                  <a:srgbClr val="92D050"/>
                </a:solidFill>
              </a:rPr>
              <a:t>Kervrann</a:t>
            </a:r>
            <a:r>
              <a:rPr lang="en-US" sz="2000" dirty="0" smtClean="0">
                <a:solidFill>
                  <a:srgbClr val="92D050"/>
                </a:solidFill>
              </a:rPr>
              <a:t> and Boulanger [2008</a:t>
            </a:r>
            <a:r>
              <a:rPr lang="en-US" sz="2000" dirty="0">
                <a:solidFill>
                  <a:srgbClr val="92D050"/>
                </a:solidFill>
              </a:rPr>
              <a:t>]; </a:t>
            </a:r>
            <a:r>
              <a:rPr lang="en-US" sz="2000" dirty="0" err="1">
                <a:solidFill>
                  <a:srgbClr val="92D050"/>
                </a:solidFill>
              </a:rPr>
              <a:t>Mairal</a:t>
            </a:r>
            <a:r>
              <a:rPr lang="en-US" sz="2000" dirty="0">
                <a:solidFill>
                  <a:srgbClr val="92D050"/>
                </a:solidFill>
              </a:rPr>
              <a:t> et al.  [2008]; Brunet et al. [2009</a:t>
            </a:r>
            <a:r>
              <a:rPr lang="en-US" sz="2000" dirty="0" smtClean="0">
                <a:solidFill>
                  <a:srgbClr val="92D050"/>
                </a:solidFill>
              </a:rPr>
              <a:t>]; Chatterjee and </a:t>
            </a:r>
            <a:r>
              <a:rPr lang="en-US" sz="2000" dirty="0" err="1" smtClean="0">
                <a:solidFill>
                  <a:srgbClr val="92D050"/>
                </a:solidFill>
              </a:rPr>
              <a:t>Milanfar</a:t>
            </a:r>
            <a:r>
              <a:rPr lang="en-US" sz="2000" dirty="0" smtClean="0">
                <a:solidFill>
                  <a:srgbClr val="92D050"/>
                </a:solidFill>
              </a:rPr>
              <a:t> [2009]; </a:t>
            </a:r>
            <a:r>
              <a:rPr lang="en-US" sz="2000" dirty="0" err="1" smtClean="0">
                <a:solidFill>
                  <a:srgbClr val="92D050"/>
                </a:solidFill>
              </a:rPr>
              <a:t>Mairal</a:t>
            </a:r>
            <a:r>
              <a:rPr lang="en-US" sz="2000" dirty="0" smtClean="0">
                <a:solidFill>
                  <a:srgbClr val="92D050"/>
                </a:solidFill>
              </a:rPr>
              <a:t> et al. [2009]; Joshi et al. [2009]; Zhang et al. [2010]; Angelino et al. [2010]; Chatterjee and </a:t>
            </a:r>
            <a:r>
              <a:rPr lang="en-US" sz="2000" dirty="0" err="1" smtClean="0">
                <a:solidFill>
                  <a:srgbClr val="92D050"/>
                </a:solidFill>
              </a:rPr>
              <a:t>Milanfar</a:t>
            </a:r>
            <a:r>
              <a:rPr lang="en-US" sz="2000" dirty="0" smtClean="0">
                <a:solidFill>
                  <a:srgbClr val="92D050"/>
                </a:solidFill>
              </a:rPr>
              <a:t> [2012]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dirty="0" smtClean="0"/>
              <a:t>Image denoising techniques</a:t>
            </a:r>
          </a:p>
          <a:p>
            <a:endParaRPr lang="en-US" dirty="0" smtClean="0"/>
          </a:p>
          <a:p>
            <a:pPr>
              <a:buNone/>
            </a:pPr>
            <a:endParaRPr lang="en-US" dirty="0" smtClean="0"/>
          </a:p>
        </p:txBody>
      </p:sp>
      <p:sp>
        <p:nvSpPr>
          <p:cNvPr id="6" name="Rectangle 5"/>
          <p:cNvSpPr/>
          <p:nvPr/>
        </p:nvSpPr>
        <p:spPr>
          <a:xfrm>
            <a:off x="1021023" y="1515907"/>
            <a:ext cx="7630607" cy="1200329"/>
          </a:xfrm>
          <a:prstGeom prst="rect">
            <a:avLst/>
          </a:prstGeom>
        </p:spPr>
        <p:txBody>
          <a:bodyPr wrap="square">
            <a:spAutoFit/>
          </a:bodyPr>
          <a:lstStyle/>
          <a:p>
            <a:pPr marL="342900" lvl="1" indent="-342900">
              <a:buFont typeface="Wingdings" panose="05000000000000000000" pitchFamily="2" charset="2"/>
              <a:buChar char=" "/>
            </a:pPr>
            <a:r>
              <a:rPr lang="en-US" dirty="0" smtClean="0"/>
              <a:t> High Quality</a:t>
            </a:r>
          </a:p>
          <a:p>
            <a:pPr marL="342900" lvl="1" indent="-342900">
              <a:buFont typeface="Wingdings" panose="05000000000000000000" pitchFamily="2" charset="2"/>
              <a:buChar char=" "/>
            </a:pPr>
            <a:r>
              <a:rPr lang="en-US" dirty="0" smtClean="0"/>
              <a:t> Fast</a:t>
            </a:r>
          </a:p>
          <a:p>
            <a:pPr marL="342900" lvl="1" indent="-342900">
              <a:buFont typeface="Wingdings" panose="05000000000000000000" pitchFamily="2" charset="2"/>
              <a:buChar char=" "/>
            </a:pPr>
            <a:r>
              <a:rPr lang="en-US" dirty="0" smtClean="0"/>
              <a:t> Assume spatially invariant noise</a:t>
            </a:r>
          </a:p>
        </p:txBody>
      </p:sp>
      <p:pic>
        <p:nvPicPr>
          <p:cNvPr id="5" name="Content Placeholder 3" descr="LenaNois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651760" y="2861538"/>
            <a:ext cx="3840480" cy="3840480"/>
          </a:xfrm>
          <a:prstGeom prst="rect">
            <a:avLst/>
          </a:prstGeom>
          <a:noFill/>
          <a:ln w="28575">
            <a:solidFill>
              <a:srgbClr val="E93A17"/>
            </a:solidFill>
            <a:miter lim="800000"/>
            <a:headEnd/>
            <a:tailEnd/>
          </a:ln>
        </p:spPr>
      </p:pic>
      <p:pic>
        <p:nvPicPr>
          <p:cNvPr id="7" name="Picture 6" descr="LenaDenois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9863" y="2861538"/>
            <a:ext cx="3840480" cy="3840480"/>
          </a:xfrm>
          <a:prstGeom prst="rect">
            <a:avLst/>
          </a:prstGeom>
          <a:ln w="28575">
            <a:solidFill>
              <a:srgbClr val="00B050"/>
            </a:solidFill>
          </a:ln>
        </p:spPr>
      </p:pic>
      <p:sp>
        <p:nvSpPr>
          <p:cNvPr id="8" name="Rectangle 7"/>
          <p:cNvSpPr/>
          <p:nvPr/>
        </p:nvSpPr>
        <p:spPr>
          <a:xfrm>
            <a:off x="6532686" y="4327622"/>
            <a:ext cx="2593730" cy="461665"/>
          </a:xfrm>
          <a:prstGeom prst="rect">
            <a:avLst/>
          </a:prstGeom>
        </p:spPr>
        <p:txBody>
          <a:bodyPr wrap="square">
            <a:spAutoFit/>
          </a:bodyPr>
          <a:lstStyle/>
          <a:p>
            <a:pPr marL="0" lvl="1" algn="ctr"/>
            <a:r>
              <a:rPr lang="en-US" dirty="0" smtClean="0">
                <a:solidFill>
                  <a:srgbClr val="E93A17"/>
                </a:solidFill>
              </a:rPr>
              <a:t>Noisy</a:t>
            </a:r>
          </a:p>
        </p:txBody>
      </p:sp>
      <p:sp>
        <p:nvSpPr>
          <p:cNvPr id="9" name="Rectangle 8"/>
          <p:cNvSpPr/>
          <p:nvPr/>
        </p:nvSpPr>
        <p:spPr>
          <a:xfrm>
            <a:off x="6550270" y="4324578"/>
            <a:ext cx="2593730" cy="461665"/>
          </a:xfrm>
          <a:prstGeom prst="rect">
            <a:avLst/>
          </a:prstGeom>
        </p:spPr>
        <p:txBody>
          <a:bodyPr wrap="square">
            <a:spAutoFit/>
          </a:bodyPr>
          <a:lstStyle/>
          <a:p>
            <a:pPr marL="0" lvl="1" algn="ctr"/>
            <a:r>
              <a:rPr lang="en-US" dirty="0" err="1" smtClean="0">
                <a:solidFill>
                  <a:srgbClr val="00B050"/>
                </a:solidFill>
              </a:rPr>
              <a:t>Denoised</a:t>
            </a:r>
            <a:endParaRPr lang="en-US" dirty="0" smtClean="0">
              <a:solidFill>
                <a:srgbClr val="00B050"/>
              </a:solidFill>
            </a:endParaRPr>
          </a:p>
        </p:txBody>
      </p:sp>
      <p:sp>
        <p:nvSpPr>
          <p:cNvPr id="4" name="Rectangle 3"/>
          <p:cNvSpPr/>
          <p:nvPr/>
        </p:nvSpPr>
        <p:spPr>
          <a:xfrm>
            <a:off x="906860" y="1370605"/>
            <a:ext cx="588623" cy="707886"/>
          </a:xfrm>
          <a:prstGeom prst="rect">
            <a:avLst/>
          </a:prstGeom>
        </p:spPr>
        <p:txBody>
          <a:bodyPr wrap="none">
            <a:spAutoFit/>
          </a:bodyPr>
          <a:lstStyle/>
          <a:p>
            <a:r>
              <a:rPr lang="en-US" sz="4000" dirty="0">
                <a:solidFill>
                  <a:srgbClr val="92D050"/>
                </a:solidFill>
                <a:latin typeface="Wingdings" pitchFamily="2" charset="2"/>
              </a:rPr>
              <a:t>ü</a:t>
            </a:r>
            <a:endParaRPr lang="en-US" sz="4000" dirty="0"/>
          </a:p>
        </p:txBody>
      </p:sp>
      <p:sp>
        <p:nvSpPr>
          <p:cNvPr id="10" name="Rectangle 9"/>
          <p:cNvSpPr/>
          <p:nvPr/>
        </p:nvSpPr>
        <p:spPr>
          <a:xfrm>
            <a:off x="946133" y="2143773"/>
            <a:ext cx="510076" cy="707886"/>
          </a:xfrm>
          <a:prstGeom prst="rect">
            <a:avLst/>
          </a:prstGeom>
        </p:spPr>
        <p:txBody>
          <a:bodyPr wrap="none">
            <a:spAutoFit/>
          </a:bodyPr>
          <a:lstStyle/>
          <a:p>
            <a:r>
              <a:rPr lang="en-US" sz="4000" dirty="0">
                <a:solidFill>
                  <a:srgbClr val="E93A17"/>
                </a:solidFill>
                <a:latin typeface="Wingdings" pitchFamily="2" charset="2"/>
              </a:rPr>
              <a:t>û</a:t>
            </a:r>
            <a:endParaRPr lang="en-US" sz="4000" dirty="0">
              <a:solidFill>
                <a:srgbClr val="E93A17"/>
              </a:solidFill>
            </a:endParaRPr>
          </a:p>
        </p:txBody>
      </p:sp>
      <p:sp>
        <p:nvSpPr>
          <p:cNvPr id="11" name="Rectangle 10"/>
          <p:cNvSpPr/>
          <p:nvPr/>
        </p:nvSpPr>
        <p:spPr>
          <a:xfrm>
            <a:off x="906860" y="1760392"/>
            <a:ext cx="588623" cy="707886"/>
          </a:xfrm>
          <a:prstGeom prst="rect">
            <a:avLst/>
          </a:prstGeom>
        </p:spPr>
        <p:txBody>
          <a:bodyPr wrap="none">
            <a:spAutoFit/>
          </a:bodyPr>
          <a:lstStyle/>
          <a:p>
            <a:r>
              <a:rPr lang="en-US" sz="4000" dirty="0">
                <a:solidFill>
                  <a:srgbClr val="92D050"/>
                </a:solidFill>
                <a:latin typeface="Wingdings" pitchFamily="2" charset="2"/>
              </a:rPr>
              <a:t>ü</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4"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6145619"/>
            <a:ext cx="9144001" cy="712381"/>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Our approach</a:t>
            </a:r>
            <a:endParaRPr lang="en-US" dirty="0"/>
          </a:p>
        </p:txBody>
      </p:sp>
      <p:sp>
        <p:nvSpPr>
          <p:cNvPr id="3" name="Content Placeholder 2"/>
          <p:cNvSpPr>
            <a:spLocks noGrp="1"/>
          </p:cNvSpPr>
          <p:nvPr>
            <p:ph idx="1"/>
          </p:nvPr>
        </p:nvSpPr>
        <p:spPr/>
        <p:txBody>
          <a:bodyPr/>
          <a:lstStyle/>
          <a:p>
            <a:r>
              <a:rPr lang="en-US" dirty="0" smtClean="0"/>
              <a:t>Estimate noise level at each pixel</a:t>
            </a:r>
          </a:p>
          <a:p>
            <a:r>
              <a:rPr lang="en-US" dirty="0" err="1"/>
              <a:t>Denoise</a:t>
            </a:r>
            <a:r>
              <a:rPr lang="en-US" dirty="0"/>
              <a:t> each part of image </a:t>
            </a:r>
            <a:r>
              <a:rPr lang="en-US" dirty="0" smtClean="0"/>
              <a:t>using its </a:t>
            </a:r>
            <a:r>
              <a:rPr lang="en-US" dirty="0"/>
              <a:t>noise level </a:t>
            </a:r>
            <a:r>
              <a:rPr lang="en-US" dirty="0" smtClean="0"/>
              <a:t>with standard denoising techniques</a:t>
            </a:r>
            <a:endParaRPr lang="en-US" dirty="0"/>
          </a:p>
        </p:txBody>
      </p:sp>
      <p:sp>
        <p:nvSpPr>
          <p:cNvPr id="4" name="Rectangle 3"/>
          <p:cNvSpPr/>
          <p:nvPr/>
        </p:nvSpPr>
        <p:spPr bwMode="auto">
          <a:xfrm>
            <a:off x="348343" y="1578429"/>
            <a:ext cx="8436428" cy="1001485"/>
          </a:xfrm>
          <a:prstGeom prst="rect">
            <a:avLst/>
          </a:prstGeom>
          <a:solidFill>
            <a:srgbClr val="1C1C1C">
              <a:alpha val="84706"/>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pic>
        <p:nvPicPr>
          <p:cNvPr id="8" name="Picture 3"/>
          <p:cNvPicPr>
            <a:picLocks noChangeAspect="1" noChangeArrowheads="1"/>
          </p:cNvPicPr>
          <p:nvPr/>
        </p:nvPicPr>
        <p:blipFill>
          <a:blip r:embed="rId2" cstate="print"/>
          <a:srcRect/>
          <a:stretch>
            <a:fillRect/>
          </a:stretch>
        </p:blipFill>
        <p:spPr bwMode="auto">
          <a:xfrm>
            <a:off x="228600" y="2837434"/>
            <a:ext cx="2743200" cy="3652125"/>
          </a:xfrm>
          <a:prstGeom prst="rect">
            <a:avLst/>
          </a:prstGeom>
          <a:noFill/>
          <a:ln w="28575">
            <a:solidFill>
              <a:srgbClr val="FFFFFF"/>
            </a:solidFill>
            <a:miter lim="800000"/>
            <a:headEnd/>
            <a:tailEnd/>
          </a:ln>
        </p:spPr>
      </p:pic>
      <p:sp>
        <p:nvSpPr>
          <p:cNvPr id="9" name="Rectangle 8"/>
          <p:cNvSpPr/>
          <p:nvPr/>
        </p:nvSpPr>
        <p:spPr>
          <a:xfrm>
            <a:off x="228600" y="6466897"/>
            <a:ext cx="2743200" cy="369332"/>
          </a:xfrm>
          <a:prstGeom prst="rect">
            <a:avLst/>
          </a:prstGeom>
        </p:spPr>
        <p:txBody>
          <a:bodyPr wrap="square">
            <a:spAutoFit/>
          </a:bodyPr>
          <a:lstStyle/>
          <a:p>
            <a:pPr marL="0" lvl="1" algn="ctr"/>
            <a:r>
              <a:rPr lang="en-US" sz="1800" dirty="0" smtClean="0">
                <a:solidFill>
                  <a:schemeClr val="tx2"/>
                </a:solidFill>
              </a:rPr>
              <a:t>Noisy rendered image</a:t>
            </a:r>
          </a:p>
        </p:txBody>
      </p:sp>
      <p:pic>
        <p:nvPicPr>
          <p:cNvPr id="10" name="Picture 2"/>
          <p:cNvPicPr>
            <a:picLocks noChangeAspect="1" noChangeArrowheads="1"/>
          </p:cNvPicPr>
          <p:nvPr/>
        </p:nvPicPr>
        <p:blipFill>
          <a:blip r:embed="rId3" cstate="print"/>
          <a:srcRect/>
          <a:stretch>
            <a:fillRect/>
          </a:stretch>
        </p:blipFill>
        <p:spPr bwMode="auto">
          <a:xfrm>
            <a:off x="3200400" y="2837434"/>
            <a:ext cx="2743200" cy="3657600"/>
          </a:xfrm>
          <a:prstGeom prst="rect">
            <a:avLst/>
          </a:prstGeom>
          <a:noFill/>
          <a:ln w="28575">
            <a:solidFill>
              <a:srgbClr val="FFFFFF"/>
            </a:solid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6172200" y="2837435"/>
            <a:ext cx="2743200" cy="3655773"/>
          </a:xfrm>
          <a:prstGeom prst="rect">
            <a:avLst/>
          </a:prstGeom>
          <a:noFill/>
          <a:ln w="28575">
            <a:solidFill>
              <a:srgbClr val="FFFFFF"/>
            </a:solidFill>
            <a:miter lim="800000"/>
            <a:headEnd/>
            <a:tailEnd/>
          </a:ln>
        </p:spPr>
      </p:pic>
      <p:sp>
        <p:nvSpPr>
          <p:cNvPr id="12" name="Rectangle 11"/>
          <p:cNvSpPr/>
          <p:nvPr/>
        </p:nvSpPr>
        <p:spPr>
          <a:xfrm>
            <a:off x="3200400" y="6462823"/>
            <a:ext cx="2743200" cy="369332"/>
          </a:xfrm>
          <a:prstGeom prst="rect">
            <a:avLst/>
          </a:prstGeom>
        </p:spPr>
        <p:txBody>
          <a:bodyPr wrap="square">
            <a:spAutoFit/>
          </a:bodyPr>
          <a:lstStyle/>
          <a:p>
            <a:pPr marL="0" lvl="1" algn="ctr"/>
            <a:r>
              <a:rPr lang="en-US" sz="1800" dirty="0" smtClean="0">
                <a:solidFill>
                  <a:schemeClr val="tx2"/>
                </a:solidFill>
              </a:rPr>
              <a:t>Noise map</a:t>
            </a:r>
          </a:p>
        </p:txBody>
      </p:sp>
      <p:sp>
        <p:nvSpPr>
          <p:cNvPr id="13" name="Rectangle 12"/>
          <p:cNvSpPr/>
          <p:nvPr/>
        </p:nvSpPr>
        <p:spPr>
          <a:xfrm>
            <a:off x="6172200" y="6462823"/>
            <a:ext cx="2743200" cy="369332"/>
          </a:xfrm>
          <a:prstGeom prst="rect">
            <a:avLst/>
          </a:prstGeom>
        </p:spPr>
        <p:txBody>
          <a:bodyPr wrap="square">
            <a:spAutoFit/>
          </a:bodyPr>
          <a:lstStyle/>
          <a:p>
            <a:pPr marL="0" lvl="1" algn="ctr"/>
            <a:r>
              <a:rPr lang="en-US" sz="1800" dirty="0" err="1" smtClean="0">
                <a:solidFill>
                  <a:schemeClr val="tx2"/>
                </a:solidFill>
              </a:rPr>
              <a:t>Denoised</a:t>
            </a:r>
            <a:r>
              <a:rPr lang="en-US" sz="1800" dirty="0" smtClean="0">
                <a:solidFill>
                  <a:schemeClr val="tx2"/>
                </a:solidFill>
              </a:rPr>
              <a:t> image</a:t>
            </a:r>
          </a:p>
        </p:txBody>
      </p:sp>
      <p:sp>
        <p:nvSpPr>
          <p:cNvPr id="14" name="Rectangle 13"/>
          <p:cNvSpPr/>
          <p:nvPr/>
        </p:nvSpPr>
        <p:spPr>
          <a:xfrm>
            <a:off x="55309" y="2827973"/>
            <a:ext cx="2014579" cy="246221"/>
          </a:xfrm>
          <a:prstGeom prst="rect">
            <a:avLst/>
          </a:prstGeom>
        </p:spPr>
        <p:txBody>
          <a:bodyPr wrap="square">
            <a:spAutoFit/>
          </a:bodyPr>
          <a:lstStyle/>
          <a:p>
            <a:pPr algn="ctr"/>
            <a:r>
              <a:rPr lang="en-US" sz="1000" dirty="0" smtClean="0"/>
              <a:t>Scene by </a:t>
            </a:r>
            <a:r>
              <a:rPr lang="en-US" sz="1000" dirty="0" err="1" smtClean="0"/>
              <a:t>Wojciech</a:t>
            </a:r>
            <a:r>
              <a:rPr lang="en-US" sz="1000" dirty="0" smtClean="0"/>
              <a:t> </a:t>
            </a:r>
            <a:r>
              <a:rPr lang="en-US" sz="1000" dirty="0" err="1" smtClean="0"/>
              <a:t>Jarosz</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9"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noise estimation</a:t>
            </a:r>
            <a:endParaRPr lang="en-US" dirty="0"/>
          </a:p>
        </p:txBody>
      </p:sp>
      <p:sp>
        <p:nvSpPr>
          <p:cNvPr id="3" name="Content Placeholder 2"/>
          <p:cNvSpPr>
            <a:spLocks noGrp="1"/>
          </p:cNvSpPr>
          <p:nvPr>
            <p:ph idx="1"/>
          </p:nvPr>
        </p:nvSpPr>
        <p:spPr/>
        <p:txBody>
          <a:bodyPr/>
          <a:lstStyle/>
          <a:p>
            <a:r>
              <a:rPr lang="en-US" dirty="0" smtClean="0"/>
              <a:t>Median absolute deviation (MAD) </a:t>
            </a:r>
          </a:p>
          <a:p>
            <a:pPr>
              <a:buNone/>
            </a:pPr>
            <a:r>
              <a:rPr lang="en-US" dirty="0" smtClean="0"/>
              <a:t>	</a:t>
            </a:r>
            <a:r>
              <a:rPr lang="en-US" sz="2400" dirty="0" smtClean="0">
                <a:solidFill>
                  <a:srgbClr val="92D050"/>
                </a:solidFill>
              </a:rPr>
              <a:t>[</a:t>
            </a:r>
            <a:r>
              <a:rPr lang="en-US" sz="2400" dirty="0" err="1" smtClean="0">
                <a:solidFill>
                  <a:srgbClr val="92D050"/>
                </a:solidFill>
              </a:rPr>
              <a:t>Donoho</a:t>
            </a:r>
            <a:r>
              <a:rPr lang="en-US" sz="2400" dirty="0" smtClean="0">
                <a:solidFill>
                  <a:srgbClr val="92D050"/>
                </a:solidFill>
              </a:rPr>
              <a:t> and </a:t>
            </a:r>
            <a:r>
              <a:rPr lang="en-US" sz="2400" dirty="0" err="1" smtClean="0">
                <a:solidFill>
                  <a:srgbClr val="92D050"/>
                </a:solidFill>
              </a:rPr>
              <a:t>Johnstone</a:t>
            </a:r>
            <a:r>
              <a:rPr lang="en-US" sz="2400" dirty="0" smtClean="0">
                <a:solidFill>
                  <a:srgbClr val="92D050"/>
                </a:solidFill>
              </a:rPr>
              <a:t> 94]</a:t>
            </a:r>
            <a:endParaRPr lang="en-US" sz="2400" dirty="0">
              <a:solidFill>
                <a:srgbClr val="92D050"/>
              </a:solidFill>
            </a:endParaRPr>
          </a:p>
        </p:txBody>
      </p:sp>
      <p:pic>
        <p:nvPicPr>
          <p:cNvPr id="5124" name="Picture 4"/>
          <p:cNvPicPr>
            <a:picLocks noChangeAspect="1" noChangeArrowheads="1"/>
          </p:cNvPicPr>
          <p:nvPr/>
        </p:nvPicPr>
        <p:blipFill>
          <a:blip r:embed="rId2" cstate="print">
            <a:clrChange>
              <a:clrFrom>
                <a:srgbClr val="FFFFFF"/>
              </a:clrFrom>
              <a:clrTo>
                <a:srgbClr val="FFFFFF">
                  <a:alpha val="0"/>
                </a:srgbClr>
              </a:clrTo>
            </a:clrChange>
            <a:lum bright="100000"/>
          </a:blip>
          <a:srcRect/>
          <a:stretch>
            <a:fillRect/>
          </a:stretch>
        </p:blipFill>
        <p:spPr bwMode="auto">
          <a:xfrm>
            <a:off x="509954" y="3626640"/>
            <a:ext cx="530470" cy="572907"/>
          </a:xfrm>
          <a:prstGeom prst="rect">
            <a:avLst/>
          </a:prstGeom>
          <a:noFill/>
          <a:ln w="9525">
            <a:noFill/>
            <a:miter lim="800000"/>
            <a:headEnd/>
            <a:tailEnd/>
          </a:ln>
        </p:spPr>
      </p:pic>
      <p:sp>
        <p:nvSpPr>
          <p:cNvPr id="7" name="Rectangle 6"/>
          <p:cNvSpPr/>
          <p:nvPr/>
        </p:nvSpPr>
        <p:spPr>
          <a:xfrm>
            <a:off x="1046281" y="3751238"/>
            <a:ext cx="8097719" cy="830997"/>
          </a:xfrm>
          <a:prstGeom prst="rect">
            <a:avLst/>
          </a:prstGeom>
        </p:spPr>
        <p:txBody>
          <a:bodyPr wrap="square">
            <a:spAutoFit/>
          </a:bodyPr>
          <a:lstStyle/>
          <a:p>
            <a:pPr marL="0" lvl="1"/>
            <a:r>
              <a:rPr lang="en-US" dirty="0" smtClean="0">
                <a:solidFill>
                  <a:schemeClr val="tx2"/>
                </a:solidFill>
              </a:rPr>
              <a:t>Diagonal detail coefficients of the finest level of wavelet transform</a:t>
            </a:r>
          </a:p>
        </p:txBody>
      </p:sp>
      <p:sp>
        <p:nvSpPr>
          <p:cNvPr id="9" name="Rectangle 8"/>
          <p:cNvSpPr/>
          <p:nvPr/>
        </p:nvSpPr>
        <p:spPr>
          <a:xfrm>
            <a:off x="1040425" y="4586490"/>
            <a:ext cx="8103575" cy="830997"/>
          </a:xfrm>
          <a:prstGeom prst="rect">
            <a:avLst/>
          </a:prstGeom>
        </p:spPr>
        <p:txBody>
          <a:bodyPr wrap="square">
            <a:spAutoFit/>
          </a:bodyPr>
          <a:lstStyle/>
          <a:p>
            <a:pPr marL="0" lvl="1"/>
            <a:r>
              <a:rPr lang="en-US" dirty="0" smtClean="0">
                <a:solidFill>
                  <a:schemeClr val="tx2"/>
                </a:solidFill>
              </a:rPr>
              <a:t>Estimated standard deviation of noise for a window around pixel  </a:t>
            </a:r>
          </a:p>
        </p:txBody>
      </p:sp>
      <p:pic>
        <p:nvPicPr>
          <p:cNvPr id="5126" name="Picture 6"/>
          <p:cNvPicPr>
            <a:picLocks noChangeAspect="1" noChangeArrowheads="1"/>
          </p:cNvPicPr>
          <p:nvPr/>
        </p:nvPicPr>
        <p:blipFill>
          <a:blip r:embed="rId3" cstate="print">
            <a:clrChange>
              <a:clrFrom>
                <a:srgbClr val="FFFFFF"/>
              </a:clrFrom>
              <a:clrTo>
                <a:srgbClr val="FFFFFF">
                  <a:alpha val="0"/>
                </a:srgbClr>
              </a:clrTo>
            </a:clrChange>
            <a:lum bright="100000"/>
          </a:blip>
          <a:srcRect/>
          <a:stretch>
            <a:fillRect/>
          </a:stretch>
        </p:blipFill>
        <p:spPr bwMode="auto">
          <a:xfrm>
            <a:off x="2995614" y="5054619"/>
            <a:ext cx="293686" cy="392296"/>
          </a:xfrm>
          <a:prstGeom prst="rect">
            <a:avLst/>
          </a:prstGeom>
          <a:noFill/>
          <a:ln w="9525">
            <a:noFill/>
            <a:miter lim="800000"/>
            <a:headEnd/>
            <a:tailEnd/>
          </a:ln>
        </p:spPr>
      </p:pic>
      <p:sp>
        <p:nvSpPr>
          <p:cNvPr id="11" name="Rectangle 10"/>
          <p:cNvSpPr/>
          <p:nvPr/>
        </p:nvSpPr>
        <p:spPr>
          <a:xfrm>
            <a:off x="1" y="5592965"/>
            <a:ext cx="9144000" cy="461665"/>
          </a:xfrm>
          <a:prstGeom prst="rect">
            <a:avLst/>
          </a:prstGeom>
        </p:spPr>
        <p:txBody>
          <a:bodyPr wrap="square">
            <a:spAutoFit/>
          </a:bodyPr>
          <a:lstStyle/>
          <a:p>
            <a:pPr marL="0" lvl="1" algn="ctr"/>
            <a:r>
              <a:rPr lang="en-US" dirty="0" smtClean="0">
                <a:solidFill>
                  <a:schemeClr val="tx2"/>
                </a:solidFill>
              </a:rPr>
              <a:t>Assumption: noise is stationary inside a small window</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222" y="2302370"/>
            <a:ext cx="3404355" cy="1041221"/>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33961" r="85999" b="23501"/>
          <a:stretch/>
        </p:blipFill>
        <p:spPr>
          <a:xfrm>
            <a:off x="470415" y="4551825"/>
            <a:ext cx="570009" cy="529687"/>
          </a:xfrm>
          <a:prstGeom prst="rect">
            <a:avLst/>
          </a:prstGeom>
        </p:spPr>
      </p:pic>
    </p:spTree>
    <p:extLst>
      <p:ext uri="{BB962C8B-B14F-4D97-AF65-F5344CB8AC3E}">
        <p14:creationId xmlns:p14="http://schemas.microsoft.com/office/powerpoint/2010/main" val="308233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7405" y="3749128"/>
            <a:ext cx="3322902" cy="1016309"/>
          </a:xfrm>
          <a:prstGeom prst="rect">
            <a:avLst/>
          </a:prstGeom>
        </p:spPr>
      </p:pic>
      <p:sp>
        <p:nvSpPr>
          <p:cNvPr id="2" name="Title 1"/>
          <p:cNvSpPr>
            <a:spLocks noGrp="1"/>
          </p:cNvSpPr>
          <p:nvPr>
            <p:ph type="title"/>
          </p:nvPr>
        </p:nvSpPr>
        <p:spPr/>
        <p:txBody>
          <a:bodyPr/>
          <a:lstStyle/>
          <a:p>
            <a:r>
              <a:rPr lang="en-US" dirty="0" smtClean="0"/>
              <a:t>Proposed noise estimation</a:t>
            </a: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228600" y="1828800"/>
            <a:ext cx="2743200" cy="3652125"/>
          </a:xfrm>
          <a:prstGeom prst="rect">
            <a:avLst/>
          </a:prstGeom>
          <a:noFill/>
          <a:ln w="28575">
            <a:solidFill>
              <a:srgbClr val="FFFFFF"/>
            </a:solidFill>
            <a:miter lim="800000"/>
            <a:headEnd/>
            <a:tailEnd/>
          </a:ln>
        </p:spPr>
      </p:pic>
      <p:sp>
        <p:nvSpPr>
          <p:cNvPr id="10" name="Rectangle 9"/>
          <p:cNvSpPr/>
          <p:nvPr/>
        </p:nvSpPr>
        <p:spPr bwMode="auto">
          <a:xfrm>
            <a:off x="1310623" y="2308345"/>
            <a:ext cx="91440" cy="91440"/>
          </a:xfrm>
          <a:prstGeom prst="rect">
            <a:avLst/>
          </a:prstGeom>
          <a:noFill/>
          <a:ln w="28575" cap="flat" cmpd="sng" algn="ctr">
            <a:solidFill>
              <a:srgbClr val="E93A1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pSp>
        <p:nvGrpSpPr>
          <p:cNvPr id="36" name="Group 35"/>
          <p:cNvGrpSpPr/>
          <p:nvPr/>
        </p:nvGrpSpPr>
        <p:grpSpPr>
          <a:xfrm>
            <a:off x="1402063" y="1817809"/>
            <a:ext cx="3948051" cy="1143000"/>
            <a:chOff x="1402063" y="1800225"/>
            <a:chExt cx="3948051" cy="1143000"/>
          </a:xfrm>
        </p:grpSpPr>
        <p:pic>
          <p:nvPicPr>
            <p:cNvPr id="6149" name="Picture 5"/>
            <p:cNvPicPr>
              <a:picLocks noChangeAspect="1" noChangeArrowheads="1"/>
            </p:cNvPicPr>
            <p:nvPr/>
          </p:nvPicPr>
          <p:blipFill>
            <a:blip r:embed="rId4" cstate="print"/>
            <a:srcRect/>
            <a:stretch>
              <a:fillRect/>
            </a:stretch>
          </p:blipFill>
          <p:spPr bwMode="auto">
            <a:xfrm>
              <a:off x="4207114" y="1800225"/>
              <a:ext cx="1143000" cy="1143000"/>
            </a:xfrm>
            <a:prstGeom prst="rect">
              <a:avLst/>
            </a:prstGeom>
            <a:noFill/>
            <a:ln w="28575">
              <a:solidFill>
                <a:srgbClr val="E93A17"/>
              </a:solidFill>
              <a:miter lim="800000"/>
              <a:headEnd/>
              <a:tailEnd/>
            </a:ln>
          </p:spPr>
        </p:pic>
        <p:cxnSp>
          <p:nvCxnSpPr>
            <p:cNvPr id="12" name="Straight Connector 11"/>
            <p:cNvCxnSpPr>
              <a:stCxn id="10" idx="3"/>
              <a:endCxn id="6149" idx="1"/>
            </p:cNvCxnSpPr>
            <p:nvPr/>
          </p:nvCxnSpPr>
          <p:spPr bwMode="auto">
            <a:xfrm>
              <a:off x="1402063" y="2336481"/>
              <a:ext cx="2805051" cy="35244"/>
            </a:xfrm>
            <a:prstGeom prst="line">
              <a:avLst/>
            </a:prstGeom>
            <a:solidFill>
              <a:schemeClr val="tx2"/>
            </a:solidFill>
            <a:ln w="28575" cap="flat" cmpd="sng" algn="ctr">
              <a:solidFill>
                <a:srgbClr val="E93A17"/>
              </a:solidFill>
              <a:prstDash val="solid"/>
              <a:round/>
              <a:headEnd type="none" w="med" len="med"/>
              <a:tailEnd type="none" w="med" len="med"/>
            </a:ln>
            <a:effectLst/>
          </p:spPr>
        </p:cxnSp>
      </p:grpSp>
      <p:sp>
        <p:nvSpPr>
          <p:cNvPr id="14" name="Rectangle 13"/>
          <p:cNvSpPr/>
          <p:nvPr/>
        </p:nvSpPr>
        <p:spPr>
          <a:xfrm>
            <a:off x="3835357" y="1345662"/>
            <a:ext cx="1818839" cy="369332"/>
          </a:xfrm>
          <a:prstGeom prst="rect">
            <a:avLst/>
          </a:prstGeom>
        </p:spPr>
        <p:txBody>
          <a:bodyPr wrap="square">
            <a:spAutoFit/>
          </a:bodyPr>
          <a:lstStyle/>
          <a:p>
            <a:pPr marL="0" lvl="1"/>
            <a:r>
              <a:rPr lang="en-US" sz="1800" dirty="0" smtClean="0">
                <a:solidFill>
                  <a:schemeClr val="tx2"/>
                </a:solidFill>
              </a:rPr>
              <a:t>Spatial domain</a:t>
            </a:r>
          </a:p>
        </p:txBody>
      </p:sp>
      <p:grpSp>
        <p:nvGrpSpPr>
          <p:cNvPr id="23" name="Group 22"/>
          <p:cNvGrpSpPr/>
          <p:nvPr/>
        </p:nvGrpSpPr>
        <p:grpSpPr>
          <a:xfrm>
            <a:off x="5666337" y="2097844"/>
            <a:ext cx="835859" cy="533400"/>
            <a:chOff x="5420161" y="2080260"/>
            <a:chExt cx="835859" cy="533400"/>
          </a:xfrm>
        </p:grpSpPr>
        <p:sp>
          <p:nvSpPr>
            <p:cNvPr id="16" name="Right Arrow 15"/>
            <p:cNvSpPr/>
            <p:nvPr/>
          </p:nvSpPr>
          <p:spPr bwMode="auto">
            <a:xfrm>
              <a:off x="5463540" y="2080260"/>
              <a:ext cx="792480" cy="533400"/>
            </a:xfrm>
            <a:prstGeom prst="rightArrow">
              <a:avLst/>
            </a:prstGeom>
            <a:solidFill>
              <a:schemeClr val="tx1">
                <a:lumMod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dirty="0" smtClean="0">
                <a:ln>
                  <a:noFill/>
                </a:ln>
                <a:solidFill>
                  <a:schemeClr val="tx1"/>
                </a:solidFill>
                <a:effectLst/>
                <a:latin typeface="Arial" charset="0"/>
              </a:endParaRPr>
            </a:p>
          </p:txBody>
        </p:sp>
        <p:sp>
          <p:nvSpPr>
            <p:cNvPr id="17" name="Rectangle 16"/>
            <p:cNvSpPr/>
            <p:nvPr/>
          </p:nvSpPr>
          <p:spPr>
            <a:xfrm>
              <a:off x="5420161" y="2166278"/>
              <a:ext cx="782519" cy="369332"/>
            </a:xfrm>
            <a:prstGeom prst="rect">
              <a:avLst/>
            </a:prstGeom>
          </p:spPr>
          <p:txBody>
            <a:bodyPr wrap="square">
              <a:spAutoFit/>
            </a:bodyPr>
            <a:lstStyle/>
            <a:p>
              <a:pPr marL="0" lvl="1"/>
              <a:r>
                <a:rPr lang="en-US" sz="1800" dirty="0" smtClean="0">
                  <a:solidFill>
                    <a:schemeClr val="tx2"/>
                  </a:solidFill>
                </a:rPr>
                <a:t>DWT</a:t>
              </a:r>
            </a:p>
          </p:txBody>
        </p:sp>
      </p:grpSp>
      <p:grpSp>
        <p:nvGrpSpPr>
          <p:cNvPr id="22" name="Group 21"/>
          <p:cNvGrpSpPr/>
          <p:nvPr/>
        </p:nvGrpSpPr>
        <p:grpSpPr>
          <a:xfrm>
            <a:off x="6660311" y="1791139"/>
            <a:ext cx="1143000" cy="1143000"/>
            <a:chOff x="6414135" y="1773555"/>
            <a:chExt cx="1143000" cy="1143000"/>
          </a:xfrm>
        </p:grpSpPr>
        <p:pic>
          <p:nvPicPr>
            <p:cNvPr id="6150" name="Picture 6"/>
            <p:cNvPicPr>
              <a:picLocks noChangeAspect="1" noChangeArrowheads="1"/>
            </p:cNvPicPr>
            <p:nvPr/>
          </p:nvPicPr>
          <p:blipFill>
            <a:blip r:embed="rId5" cstate="print"/>
            <a:srcRect/>
            <a:stretch>
              <a:fillRect/>
            </a:stretch>
          </p:blipFill>
          <p:spPr bwMode="auto">
            <a:xfrm>
              <a:off x="6414135" y="1773555"/>
              <a:ext cx="1143000" cy="1143000"/>
            </a:xfrm>
            <a:prstGeom prst="rect">
              <a:avLst/>
            </a:prstGeom>
            <a:noFill/>
            <a:ln w="28575">
              <a:solidFill>
                <a:srgbClr val="E93A17"/>
              </a:solidFill>
              <a:miter lim="800000"/>
              <a:headEnd/>
              <a:tailEnd/>
            </a:ln>
          </p:spPr>
        </p:pic>
        <p:cxnSp>
          <p:nvCxnSpPr>
            <p:cNvPr id="20" name="Straight Connector 19"/>
            <p:cNvCxnSpPr>
              <a:stCxn id="6150" idx="0"/>
              <a:endCxn id="6150" idx="2"/>
            </p:cNvCxnSpPr>
            <p:nvPr/>
          </p:nvCxnSpPr>
          <p:spPr bwMode="auto">
            <a:xfrm>
              <a:off x="6985635" y="1773555"/>
              <a:ext cx="0" cy="1143000"/>
            </a:xfrm>
            <a:prstGeom prst="line">
              <a:avLst/>
            </a:prstGeom>
            <a:solidFill>
              <a:schemeClr val="tx2"/>
            </a:solidFill>
            <a:ln w="28575" cap="flat" cmpd="sng" algn="ctr">
              <a:solidFill>
                <a:srgbClr val="E93A17"/>
              </a:solidFill>
              <a:prstDash val="solid"/>
              <a:round/>
              <a:headEnd type="none" w="med" len="med"/>
              <a:tailEnd type="none" w="med" len="med"/>
            </a:ln>
            <a:effectLst/>
          </p:spPr>
        </p:cxnSp>
        <p:cxnSp>
          <p:nvCxnSpPr>
            <p:cNvPr id="21" name="Straight Connector 20"/>
            <p:cNvCxnSpPr/>
            <p:nvPr/>
          </p:nvCxnSpPr>
          <p:spPr bwMode="auto">
            <a:xfrm rot="5400000">
              <a:off x="6985635" y="1770380"/>
              <a:ext cx="0" cy="1143000"/>
            </a:xfrm>
            <a:prstGeom prst="line">
              <a:avLst/>
            </a:prstGeom>
            <a:solidFill>
              <a:schemeClr val="tx2"/>
            </a:solidFill>
            <a:ln w="28575" cap="flat" cmpd="sng" algn="ctr">
              <a:solidFill>
                <a:srgbClr val="E93A17"/>
              </a:solidFill>
              <a:prstDash val="solid"/>
              <a:round/>
              <a:headEnd type="none" w="med" len="med"/>
              <a:tailEnd type="none" w="med" len="med"/>
            </a:ln>
            <a:effectLst/>
          </p:spPr>
        </p:cxnSp>
      </p:grpSp>
      <p:sp>
        <p:nvSpPr>
          <p:cNvPr id="24" name="Rectangle 23"/>
          <p:cNvSpPr/>
          <p:nvPr/>
        </p:nvSpPr>
        <p:spPr>
          <a:xfrm>
            <a:off x="6208826" y="1336137"/>
            <a:ext cx="1933575" cy="369332"/>
          </a:xfrm>
          <a:prstGeom prst="rect">
            <a:avLst/>
          </a:prstGeom>
        </p:spPr>
        <p:txBody>
          <a:bodyPr wrap="square">
            <a:spAutoFit/>
          </a:bodyPr>
          <a:lstStyle/>
          <a:p>
            <a:pPr marL="0" lvl="1"/>
            <a:r>
              <a:rPr lang="en-US" sz="1800" dirty="0" smtClean="0">
                <a:solidFill>
                  <a:schemeClr val="tx2"/>
                </a:solidFill>
              </a:rPr>
              <a:t>Wavelet domain</a:t>
            </a:r>
          </a:p>
        </p:txBody>
      </p:sp>
      <p:sp>
        <p:nvSpPr>
          <p:cNvPr id="25" name="Rectangle 24"/>
          <p:cNvSpPr/>
          <p:nvPr/>
        </p:nvSpPr>
        <p:spPr bwMode="auto">
          <a:xfrm>
            <a:off x="7232763" y="2358353"/>
            <a:ext cx="585216" cy="585216"/>
          </a:xfrm>
          <a:prstGeom prst="rect">
            <a:avLst/>
          </a:prstGeom>
          <a:noFill/>
          <a:ln w="349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pSp>
        <p:nvGrpSpPr>
          <p:cNvPr id="32" name="Group 31"/>
          <p:cNvGrpSpPr/>
          <p:nvPr/>
        </p:nvGrpSpPr>
        <p:grpSpPr>
          <a:xfrm>
            <a:off x="7314824" y="2963010"/>
            <a:ext cx="483945" cy="1280194"/>
            <a:chOff x="7068648" y="2945426"/>
            <a:chExt cx="483945" cy="1280194"/>
          </a:xfrm>
        </p:grpSpPr>
        <p:cxnSp>
          <p:nvCxnSpPr>
            <p:cNvPr id="28" name="Straight Connector 27"/>
            <p:cNvCxnSpPr/>
            <p:nvPr/>
          </p:nvCxnSpPr>
          <p:spPr bwMode="auto">
            <a:xfrm>
              <a:off x="7279195" y="2945426"/>
              <a:ext cx="0" cy="800100"/>
            </a:xfrm>
            <a:prstGeom prst="line">
              <a:avLst/>
            </a:prstGeom>
            <a:solidFill>
              <a:schemeClr val="tx2"/>
            </a:solidFill>
            <a:ln w="28575" cap="flat" cmpd="sng" algn="ctr">
              <a:solidFill>
                <a:srgbClr val="00B050"/>
              </a:solidFill>
              <a:prstDash val="solid"/>
              <a:round/>
              <a:headEnd type="none" w="med" len="med"/>
              <a:tailEnd type="none" w="med" len="med"/>
            </a:ln>
            <a:effectLst/>
          </p:spPr>
        </p:cxnSp>
        <p:sp>
          <p:nvSpPr>
            <p:cNvPr id="29" name="Rectangle 28"/>
            <p:cNvSpPr/>
            <p:nvPr/>
          </p:nvSpPr>
          <p:spPr bwMode="auto">
            <a:xfrm>
              <a:off x="7068648" y="3741675"/>
              <a:ext cx="483945" cy="483945"/>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pSp>
      <p:sp>
        <p:nvSpPr>
          <p:cNvPr id="37" name="Rectangle 36"/>
          <p:cNvSpPr/>
          <p:nvPr/>
        </p:nvSpPr>
        <p:spPr>
          <a:xfrm>
            <a:off x="228600" y="1357386"/>
            <a:ext cx="2743200" cy="369332"/>
          </a:xfrm>
          <a:prstGeom prst="rect">
            <a:avLst/>
          </a:prstGeom>
        </p:spPr>
        <p:txBody>
          <a:bodyPr wrap="square">
            <a:spAutoFit/>
          </a:bodyPr>
          <a:lstStyle/>
          <a:p>
            <a:pPr marL="0" lvl="1" algn="ctr"/>
            <a:r>
              <a:rPr lang="en-US" sz="1800" dirty="0" smtClean="0">
                <a:solidFill>
                  <a:schemeClr val="tx2"/>
                </a:solidFill>
              </a:rPr>
              <a:t>Noisy rendered image</a:t>
            </a:r>
          </a:p>
        </p:txBody>
      </p:sp>
      <p:sp>
        <p:nvSpPr>
          <p:cNvPr id="27" name="Rectangle 26"/>
          <p:cNvSpPr/>
          <p:nvPr/>
        </p:nvSpPr>
        <p:spPr>
          <a:xfrm>
            <a:off x="55309" y="1799491"/>
            <a:ext cx="2014579" cy="246221"/>
          </a:xfrm>
          <a:prstGeom prst="rect">
            <a:avLst/>
          </a:prstGeom>
        </p:spPr>
        <p:txBody>
          <a:bodyPr wrap="square">
            <a:spAutoFit/>
          </a:bodyPr>
          <a:lstStyle/>
          <a:p>
            <a:pPr algn="ctr"/>
            <a:r>
              <a:rPr lang="en-US" sz="1000" dirty="0" smtClean="0"/>
              <a:t>Scene by </a:t>
            </a:r>
            <a:r>
              <a:rPr lang="en-US" sz="1000" dirty="0" err="1" smtClean="0"/>
              <a:t>Wojciech</a:t>
            </a:r>
            <a:r>
              <a:rPr lang="en-US" sz="1000" dirty="0" smtClean="0"/>
              <a:t> </a:t>
            </a:r>
            <a:r>
              <a:rPr lang="en-US" sz="1000" dirty="0" err="1" smtClean="0"/>
              <a:t>Jarosz</a:t>
            </a:r>
            <a:endParaRPr lang="en-US" sz="1000" dirty="0"/>
          </a:p>
        </p:txBody>
      </p:sp>
    </p:spTree>
    <p:extLst>
      <p:ext uri="{BB962C8B-B14F-4D97-AF65-F5344CB8AC3E}">
        <p14:creationId xmlns:p14="http://schemas.microsoft.com/office/powerpoint/2010/main" val="27002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22" presetClass="entr" presetSubtype="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24" grpId="0"/>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3" name="Content Placeholder 2"/>
          <p:cNvSpPr>
            <a:spLocks noGrp="1"/>
          </p:cNvSpPr>
          <p:nvPr>
            <p:ph idx="1"/>
          </p:nvPr>
        </p:nvSpPr>
        <p:spPr/>
        <p:txBody>
          <a:bodyPr/>
          <a:lstStyle/>
          <a:p>
            <a:r>
              <a:rPr lang="en-US" dirty="0" smtClean="0"/>
              <a:t>Estimate noise level at each pixel</a:t>
            </a:r>
          </a:p>
          <a:p>
            <a:r>
              <a:rPr lang="en-US" dirty="0" err="1"/>
              <a:t>Denoise</a:t>
            </a:r>
            <a:r>
              <a:rPr lang="en-US" dirty="0"/>
              <a:t> each part of image </a:t>
            </a:r>
            <a:r>
              <a:rPr lang="en-US" dirty="0" smtClean="0"/>
              <a:t>using its </a:t>
            </a:r>
            <a:r>
              <a:rPr lang="en-US" dirty="0"/>
              <a:t>noise level </a:t>
            </a:r>
            <a:r>
              <a:rPr lang="en-US" dirty="0" smtClean="0"/>
              <a:t>with standard denoising techniques</a:t>
            </a:r>
            <a:endParaRPr lang="en-US" dirty="0"/>
          </a:p>
        </p:txBody>
      </p:sp>
      <p:sp>
        <p:nvSpPr>
          <p:cNvPr id="4" name="Rectangle 3"/>
          <p:cNvSpPr/>
          <p:nvPr/>
        </p:nvSpPr>
        <p:spPr bwMode="auto">
          <a:xfrm>
            <a:off x="348343" y="1578429"/>
            <a:ext cx="8436428" cy="1001485"/>
          </a:xfrm>
          <a:prstGeom prst="rect">
            <a:avLst/>
          </a:prstGeom>
          <a:solidFill>
            <a:srgbClr val="1C1C1C">
              <a:alpha val="84706"/>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500743" y="1045029"/>
            <a:ext cx="8436428" cy="435428"/>
          </a:xfrm>
          <a:prstGeom prst="rect">
            <a:avLst/>
          </a:prstGeom>
          <a:solidFill>
            <a:srgbClr val="1C1C1C">
              <a:alpha val="84706"/>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0" y="6145619"/>
            <a:ext cx="9144001" cy="712381"/>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pic>
        <p:nvPicPr>
          <p:cNvPr id="7" name="Picture 3"/>
          <p:cNvPicPr>
            <a:picLocks noChangeAspect="1" noChangeArrowheads="1"/>
          </p:cNvPicPr>
          <p:nvPr/>
        </p:nvPicPr>
        <p:blipFill>
          <a:blip r:embed="rId2" cstate="print"/>
          <a:srcRect/>
          <a:stretch>
            <a:fillRect/>
          </a:stretch>
        </p:blipFill>
        <p:spPr bwMode="auto">
          <a:xfrm>
            <a:off x="228600" y="2837434"/>
            <a:ext cx="2743200" cy="3652125"/>
          </a:xfrm>
          <a:prstGeom prst="rect">
            <a:avLst/>
          </a:prstGeom>
          <a:noFill/>
          <a:ln w="28575">
            <a:solidFill>
              <a:srgbClr val="FFFFFF"/>
            </a:solidFill>
            <a:miter lim="800000"/>
            <a:headEnd/>
            <a:tailEnd/>
          </a:ln>
        </p:spPr>
      </p:pic>
      <p:sp>
        <p:nvSpPr>
          <p:cNvPr id="9" name="Rectangle 8"/>
          <p:cNvSpPr/>
          <p:nvPr/>
        </p:nvSpPr>
        <p:spPr>
          <a:xfrm>
            <a:off x="228600" y="6466897"/>
            <a:ext cx="2743200" cy="369332"/>
          </a:xfrm>
          <a:prstGeom prst="rect">
            <a:avLst/>
          </a:prstGeom>
        </p:spPr>
        <p:txBody>
          <a:bodyPr wrap="square">
            <a:spAutoFit/>
          </a:bodyPr>
          <a:lstStyle/>
          <a:p>
            <a:pPr marL="0" lvl="1" algn="ctr"/>
            <a:r>
              <a:rPr lang="en-US" sz="1800" dirty="0" smtClean="0">
                <a:solidFill>
                  <a:schemeClr val="tx2"/>
                </a:solidFill>
              </a:rPr>
              <a:t>Noisy rendered image</a:t>
            </a:r>
          </a:p>
        </p:txBody>
      </p:sp>
      <p:pic>
        <p:nvPicPr>
          <p:cNvPr id="10" name="Picture 2"/>
          <p:cNvPicPr>
            <a:picLocks noChangeAspect="1" noChangeArrowheads="1"/>
          </p:cNvPicPr>
          <p:nvPr/>
        </p:nvPicPr>
        <p:blipFill>
          <a:blip r:embed="rId3" cstate="print"/>
          <a:srcRect/>
          <a:stretch>
            <a:fillRect/>
          </a:stretch>
        </p:blipFill>
        <p:spPr bwMode="auto">
          <a:xfrm>
            <a:off x="3200400" y="2837434"/>
            <a:ext cx="2743200" cy="3657600"/>
          </a:xfrm>
          <a:prstGeom prst="rect">
            <a:avLst/>
          </a:prstGeom>
          <a:noFill/>
          <a:ln w="28575">
            <a:solidFill>
              <a:srgbClr val="FFFFFF"/>
            </a:solid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6172200" y="2837435"/>
            <a:ext cx="2743200" cy="3655773"/>
          </a:xfrm>
          <a:prstGeom prst="rect">
            <a:avLst/>
          </a:prstGeom>
          <a:noFill/>
          <a:ln w="28575">
            <a:solidFill>
              <a:srgbClr val="FFFFFF"/>
            </a:solidFill>
            <a:miter lim="800000"/>
            <a:headEnd/>
            <a:tailEnd/>
          </a:ln>
        </p:spPr>
      </p:pic>
      <p:sp>
        <p:nvSpPr>
          <p:cNvPr id="12" name="Rectangle 11"/>
          <p:cNvSpPr/>
          <p:nvPr/>
        </p:nvSpPr>
        <p:spPr>
          <a:xfrm>
            <a:off x="3200400" y="6462823"/>
            <a:ext cx="2743200" cy="369332"/>
          </a:xfrm>
          <a:prstGeom prst="rect">
            <a:avLst/>
          </a:prstGeom>
        </p:spPr>
        <p:txBody>
          <a:bodyPr wrap="square">
            <a:spAutoFit/>
          </a:bodyPr>
          <a:lstStyle/>
          <a:p>
            <a:pPr marL="0" lvl="1" algn="ctr"/>
            <a:r>
              <a:rPr lang="en-US" sz="1800" dirty="0" smtClean="0">
                <a:solidFill>
                  <a:schemeClr val="tx2"/>
                </a:solidFill>
              </a:rPr>
              <a:t>Noise map</a:t>
            </a:r>
          </a:p>
        </p:txBody>
      </p:sp>
      <p:sp>
        <p:nvSpPr>
          <p:cNvPr id="13" name="Rectangle 12"/>
          <p:cNvSpPr/>
          <p:nvPr/>
        </p:nvSpPr>
        <p:spPr>
          <a:xfrm>
            <a:off x="6172200" y="6462823"/>
            <a:ext cx="2743200" cy="369332"/>
          </a:xfrm>
          <a:prstGeom prst="rect">
            <a:avLst/>
          </a:prstGeom>
        </p:spPr>
        <p:txBody>
          <a:bodyPr wrap="square">
            <a:spAutoFit/>
          </a:bodyPr>
          <a:lstStyle/>
          <a:p>
            <a:pPr marL="0" lvl="1" algn="ctr"/>
            <a:r>
              <a:rPr lang="en-US" sz="1800" dirty="0" err="1" smtClean="0">
                <a:solidFill>
                  <a:schemeClr val="tx2"/>
                </a:solidFill>
              </a:rPr>
              <a:t>Denoised</a:t>
            </a:r>
            <a:r>
              <a:rPr lang="en-US" sz="1800" dirty="0" smtClean="0">
                <a:solidFill>
                  <a:schemeClr val="tx2"/>
                </a:solidFill>
              </a:rPr>
              <a:t> image</a:t>
            </a:r>
          </a:p>
        </p:txBody>
      </p:sp>
      <p:sp>
        <p:nvSpPr>
          <p:cNvPr id="14" name="Rectangle 13"/>
          <p:cNvSpPr/>
          <p:nvPr/>
        </p:nvSpPr>
        <p:spPr>
          <a:xfrm>
            <a:off x="55309" y="2827973"/>
            <a:ext cx="2014579" cy="246221"/>
          </a:xfrm>
          <a:prstGeom prst="rect">
            <a:avLst/>
          </a:prstGeom>
        </p:spPr>
        <p:txBody>
          <a:bodyPr wrap="square">
            <a:spAutoFit/>
          </a:bodyPr>
          <a:lstStyle/>
          <a:p>
            <a:pPr algn="ctr"/>
            <a:r>
              <a:rPr lang="en-US" sz="1000" dirty="0" smtClean="0"/>
              <a:t>Scene by </a:t>
            </a:r>
            <a:r>
              <a:rPr lang="en-US" sz="1000" dirty="0" err="1" smtClean="0"/>
              <a:t>Wojciech</a:t>
            </a:r>
            <a:r>
              <a:rPr lang="en-US" sz="1000" dirty="0" smtClean="0"/>
              <a:t> </a:t>
            </a:r>
            <a:r>
              <a:rPr lang="en-US" sz="1000" dirty="0" err="1" smtClean="0"/>
              <a:t>Jarosz</a:t>
            </a:r>
            <a:endParaRPr lang="en-US" sz="1000" dirty="0"/>
          </a:p>
        </p:txBody>
      </p:sp>
    </p:spTree>
    <p:extLst>
      <p:ext uri="{BB962C8B-B14F-4D97-AF65-F5344CB8AC3E}">
        <p14:creationId xmlns:p14="http://schemas.microsoft.com/office/powerpoint/2010/main" val="132124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Multilevel denoising</a:t>
            </a:r>
            <a:endParaRPr lang="en-US" dirty="0"/>
          </a:p>
        </p:txBody>
      </p:sp>
      <p:sp>
        <p:nvSpPr>
          <p:cNvPr id="3" name="Content Placeholder 2"/>
          <p:cNvSpPr>
            <a:spLocks noGrp="1"/>
          </p:cNvSpPr>
          <p:nvPr>
            <p:ph idx="1"/>
          </p:nvPr>
        </p:nvSpPr>
        <p:spPr/>
        <p:txBody>
          <a:bodyPr/>
          <a:lstStyle/>
          <a:p>
            <a:pPr>
              <a:buNone/>
            </a:pPr>
            <a:r>
              <a:rPr lang="en-US" dirty="0" smtClean="0"/>
              <a:t>Problem:</a:t>
            </a:r>
          </a:p>
          <a:p>
            <a:r>
              <a:rPr lang="en-US" dirty="0" smtClean="0"/>
              <a:t>Denoising each pixel using its      is not efficient</a:t>
            </a:r>
          </a:p>
          <a:p>
            <a:endParaRPr lang="en-US" sz="1400" dirty="0" smtClean="0"/>
          </a:p>
          <a:p>
            <a:pPr>
              <a:buNone/>
            </a:pPr>
            <a:r>
              <a:rPr lang="en-US" dirty="0" smtClean="0"/>
              <a:t>Our solution:</a:t>
            </a:r>
          </a:p>
          <a:p>
            <a:r>
              <a:rPr lang="en-US" dirty="0" smtClean="0"/>
              <a:t>Select a small subset of noise levels</a:t>
            </a:r>
          </a:p>
          <a:p>
            <a:r>
              <a:rPr lang="en-US" dirty="0" smtClean="0"/>
              <a:t>Denoise the rendered image a few times</a:t>
            </a:r>
          </a:p>
          <a:p>
            <a:r>
              <a:rPr lang="en-US" dirty="0" smtClean="0"/>
              <a:t>Pick the best pixel from </a:t>
            </a:r>
            <a:r>
              <a:rPr lang="en-US" dirty="0" err="1" smtClean="0"/>
              <a:t>denoised</a:t>
            </a:r>
            <a:r>
              <a:rPr lang="en-US" dirty="0" smtClean="0"/>
              <a:t> images</a:t>
            </a:r>
          </a:p>
        </p:txBody>
      </p:sp>
      <p:sp>
        <p:nvSpPr>
          <p:cNvPr id="4" name="TextBox 3"/>
          <p:cNvSpPr txBox="1"/>
          <p:nvPr/>
        </p:nvSpPr>
        <p:spPr>
          <a:xfrm>
            <a:off x="1" y="5468075"/>
            <a:ext cx="9143999" cy="523220"/>
          </a:xfrm>
          <a:prstGeom prst="rect">
            <a:avLst/>
          </a:prstGeom>
          <a:noFill/>
        </p:spPr>
        <p:txBody>
          <a:bodyPr wrap="square" rtlCol="0">
            <a:spAutoFit/>
          </a:bodyPr>
          <a:lstStyle/>
          <a:p>
            <a:pPr algn="ctr"/>
            <a:r>
              <a:rPr lang="en-US" sz="2800" dirty="0" smtClean="0"/>
              <a:t>How to select the best set of noise levels to filter?</a:t>
            </a:r>
            <a:endParaRPr lang="en-US" sz="28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3136" r="84485" b="21603"/>
          <a:stretch/>
        </p:blipFill>
        <p:spPr>
          <a:xfrm>
            <a:off x="6155647" y="1653363"/>
            <a:ext cx="516579" cy="494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smtClean="0"/>
              <a:t>Observations</a:t>
            </a:r>
          </a:p>
        </p:txBody>
      </p:sp>
      <p:sp>
        <p:nvSpPr>
          <p:cNvPr id="41987" name="Content Placeholder 2"/>
          <p:cNvSpPr>
            <a:spLocks noGrp="1"/>
          </p:cNvSpPr>
          <p:nvPr>
            <p:ph idx="1"/>
          </p:nvPr>
        </p:nvSpPr>
        <p:spPr>
          <a:xfrm>
            <a:off x="452438" y="954088"/>
            <a:ext cx="8289925" cy="895350"/>
          </a:xfrm>
        </p:spPr>
        <p:txBody>
          <a:bodyPr/>
          <a:lstStyle/>
          <a:p>
            <a:r>
              <a:rPr lang="en-US" altLang="en-US" dirty="0" smtClean="0"/>
              <a:t>After only a few minutes, we have a lot of information about the scene…</a:t>
            </a:r>
          </a:p>
        </p:txBody>
      </p:sp>
      <p:pic>
        <p:nvPicPr>
          <p:cNvPr id="4" name="Picture 3" descr="Teaser_MC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650" y="1909763"/>
            <a:ext cx="7554913" cy="4249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bwMode="auto">
          <a:xfrm>
            <a:off x="882650" y="5824538"/>
            <a:ext cx="7554913" cy="334962"/>
          </a:xfrm>
          <a:prstGeom prst="rect">
            <a:avLst/>
          </a:prstGeom>
          <a:solidFill>
            <a:srgbClr val="1C1C1C">
              <a:alpha val="89804"/>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 name="TextBox 4"/>
          <p:cNvSpPr txBox="1">
            <a:spLocks noChangeArrowheads="1"/>
          </p:cNvSpPr>
          <p:nvPr/>
        </p:nvSpPr>
        <p:spPr bwMode="auto">
          <a:xfrm>
            <a:off x="1374775" y="5824538"/>
            <a:ext cx="65944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spcBef>
                <a:spcPct val="50000"/>
              </a:spcBef>
              <a:buClr>
                <a:schemeClr val="accent1"/>
              </a:buClr>
              <a:buSzPct val="80000"/>
              <a:buFont typeface="Monotype Sorts"/>
              <a:buNone/>
            </a:pPr>
            <a:r>
              <a:rPr lang="en-US" altLang="en-US" sz="1800" dirty="0"/>
              <a:t>scene rendered in a few minutes (8 samples/pixel)</a:t>
            </a:r>
          </a:p>
        </p:txBody>
      </p:sp>
      <p:pic>
        <p:nvPicPr>
          <p:cNvPr id="8" name="Picture 7" descr="Teaser_MC819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2650" y="1908175"/>
            <a:ext cx="7554913" cy="4251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882650" y="5824538"/>
            <a:ext cx="7554913" cy="334962"/>
          </a:xfrm>
          <a:prstGeom prst="rect">
            <a:avLst/>
          </a:prstGeom>
          <a:solidFill>
            <a:srgbClr val="1C1C1C">
              <a:alpha val="89804"/>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9" name="TextBox 8"/>
          <p:cNvSpPr txBox="1">
            <a:spLocks noChangeArrowheads="1"/>
          </p:cNvSpPr>
          <p:nvPr/>
        </p:nvSpPr>
        <p:spPr bwMode="auto">
          <a:xfrm>
            <a:off x="1370013" y="5826125"/>
            <a:ext cx="65960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spcBef>
                <a:spcPct val="50000"/>
              </a:spcBef>
              <a:buClr>
                <a:schemeClr val="accent1"/>
              </a:buClr>
              <a:buSzPct val="80000"/>
              <a:buFont typeface="Monotype Sorts"/>
              <a:buNone/>
            </a:pPr>
            <a:r>
              <a:rPr lang="en-US" altLang="en-US" sz="1800" dirty="0"/>
              <a:t>scene rendered in over 24 </a:t>
            </a:r>
            <a:r>
              <a:rPr lang="en-US" altLang="en-US" sz="1800" dirty="0" err="1"/>
              <a:t>hrs</a:t>
            </a:r>
            <a:r>
              <a:rPr lang="en-US" altLang="en-US" sz="1800" dirty="0"/>
              <a:t> (8,192 samples/pixel)</a:t>
            </a:r>
          </a:p>
        </p:txBody>
      </p:sp>
      <p:sp>
        <p:nvSpPr>
          <p:cNvPr id="10" name="Content Placeholder 2"/>
          <p:cNvSpPr txBox="1">
            <a:spLocks/>
          </p:cNvSpPr>
          <p:nvPr/>
        </p:nvSpPr>
        <p:spPr bwMode="auto">
          <a:xfrm>
            <a:off x="452438" y="954088"/>
            <a:ext cx="82899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457200" indent="-457200" algn="l" rtl="0" eaLnBrk="0" fontAlgn="base" hangingPunct="0">
              <a:lnSpc>
                <a:spcPct val="90000"/>
              </a:lnSpc>
              <a:spcBef>
                <a:spcPct val="50000"/>
              </a:spcBef>
              <a:spcAft>
                <a:spcPct val="0"/>
              </a:spcAft>
              <a:buClr>
                <a:srgbClr val="6699FF"/>
              </a:buClr>
              <a:buSzPct val="80000"/>
              <a:buFont typeface="Wingdings" pitchFamily="2" charset="2"/>
              <a:buChar char=""/>
              <a:defRPr sz="2800" b="1">
                <a:solidFill>
                  <a:schemeClr val="tx1"/>
                </a:solidFill>
                <a:latin typeface="+mn-lt"/>
                <a:ea typeface="+mn-ea"/>
                <a:cs typeface="+mn-cs"/>
              </a:defRPr>
            </a:lvl1pPr>
            <a:lvl2pPr marL="1028700" indent="-457200" algn="l" rtl="0" eaLnBrk="0" fontAlgn="base" hangingPunct="0">
              <a:lnSpc>
                <a:spcPct val="90000"/>
              </a:lnSpc>
              <a:spcBef>
                <a:spcPct val="50000"/>
              </a:spcBef>
              <a:spcAft>
                <a:spcPct val="0"/>
              </a:spcAft>
              <a:buClr>
                <a:srgbClr val="6699FF"/>
              </a:buClr>
              <a:buSzPct val="80000"/>
              <a:buFont typeface="Wingdings" pitchFamily="2" charset="2"/>
              <a:buChar char=""/>
              <a:defRPr sz="2800" b="1">
                <a:solidFill>
                  <a:schemeClr val="tx1"/>
                </a:solidFill>
                <a:latin typeface="+mn-lt"/>
              </a:defRPr>
            </a:lvl2pPr>
            <a:lvl3pPr marL="1409700" indent="-381000" algn="l" rtl="0" eaLnBrk="0" fontAlgn="base" hangingPunct="0">
              <a:lnSpc>
                <a:spcPct val="90000"/>
              </a:lnSpc>
              <a:spcBef>
                <a:spcPct val="50000"/>
              </a:spcBef>
              <a:spcAft>
                <a:spcPct val="0"/>
              </a:spcAft>
              <a:buClr>
                <a:srgbClr val="6699FF"/>
              </a:buClr>
              <a:buSzPct val="80000"/>
              <a:buFont typeface="Monotype Sorts"/>
              <a:buChar char="n"/>
              <a:defRPr sz="2400" b="1">
                <a:solidFill>
                  <a:schemeClr val="tx1"/>
                </a:solidFill>
                <a:latin typeface="+mn-lt"/>
              </a:defRPr>
            </a:lvl3pPr>
            <a:lvl4pPr marL="1866900" indent="-381000" algn="l" rtl="0" eaLnBrk="0" fontAlgn="base" hangingPunct="0">
              <a:lnSpc>
                <a:spcPct val="90000"/>
              </a:lnSpc>
              <a:spcBef>
                <a:spcPct val="50000"/>
              </a:spcBef>
              <a:spcAft>
                <a:spcPct val="0"/>
              </a:spcAft>
              <a:defRPr sz="2000" b="1">
                <a:solidFill>
                  <a:schemeClr val="tx1"/>
                </a:solidFill>
                <a:latin typeface="+mn-lt"/>
              </a:defRPr>
            </a:lvl4pPr>
            <a:lvl5pPr marL="2609850" indent="-381000" algn="l" rtl="0" eaLnBrk="0" fontAlgn="base" hangingPunct="0">
              <a:spcBef>
                <a:spcPct val="20000"/>
              </a:spcBef>
              <a:spcAft>
                <a:spcPct val="0"/>
              </a:spcAft>
              <a:buChar char="»"/>
              <a:defRPr sz="2000">
                <a:solidFill>
                  <a:schemeClr val="tx1"/>
                </a:solidFill>
                <a:latin typeface="Times New Roman" pitchFamily="18" charset="0"/>
              </a:defRPr>
            </a:lvl5pPr>
            <a:lvl6pPr marL="3067050" indent="-381000" algn="l" rtl="0" eaLnBrk="0" fontAlgn="base" hangingPunct="0">
              <a:spcBef>
                <a:spcPct val="20000"/>
              </a:spcBef>
              <a:spcAft>
                <a:spcPct val="0"/>
              </a:spcAft>
              <a:buChar char="»"/>
              <a:defRPr sz="2000">
                <a:solidFill>
                  <a:schemeClr val="tx1"/>
                </a:solidFill>
                <a:latin typeface="Times New Roman" pitchFamily="18" charset="0"/>
              </a:defRPr>
            </a:lvl6pPr>
            <a:lvl7pPr marL="3524250" indent="-381000" algn="l" rtl="0" eaLnBrk="0" fontAlgn="base" hangingPunct="0">
              <a:spcBef>
                <a:spcPct val="20000"/>
              </a:spcBef>
              <a:spcAft>
                <a:spcPct val="0"/>
              </a:spcAft>
              <a:buChar char="»"/>
              <a:defRPr sz="2000">
                <a:solidFill>
                  <a:schemeClr val="tx1"/>
                </a:solidFill>
                <a:latin typeface="Times New Roman" pitchFamily="18" charset="0"/>
              </a:defRPr>
            </a:lvl7pPr>
            <a:lvl8pPr marL="3981450" indent="-381000" algn="l" rtl="0" eaLnBrk="0" fontAlgn="base" hangingPunct="0">
              <a:spcBef>
                <a:spcPct val="20000"/>
              </a:spcBef>
              <a:spcAft>
                <a:spcPct val="0"/>
              </a:spcAft>
              <a:buChar char="»"/>
              <a:defRPr sz="2000">
                <a:solidFill>
                  <a:schemeClr val="tx1"/>
                </a:solidFill>
                <a:latin typeface="Times New Roman" pitchFamily="18" charset="0"/>
              </a:defRPr>
            </a:lvl8pPr>
            <a:lvl9pPr marL="4438650" indent="-381000" algn="l" rtl="0" eaLnBrk="0" fontAlgn="base" hangingPunct="0">
              <a:spcBef>
                <a:spcPct val="20000"/>
              </a:spcBef>
              <a:spcAft>
                <a:spcPct val="0"/>
              </a:spcAft>
              <a:buChar char="»"/>
              <a:defRPr sz="2000">
                <a:solidFill>
                  <a:schemeClr val="tx1"/>
                </a:solidFill>
                <a:latin typeface="Times New Roman" pitchFamily="18" charset="0"/>
              </a:defRPr>
            </a:lvl9pPr>
          </a:lstStyle>
          <a:p>
            <a:pPr>
              <a:buClr>
                <a:srgbClr val="5E8AB4"/>
              </a:buClr>
            </a:pPr>
            <a:r>
              <a:rPr lang="en-US" altLang="en-US" kern="0" dirty="0" smtClean="0"/>
              <a:t>Can we filter this to get a result as good as a reference image?</a:t>
            </a:r>
          </a:p>
        </p:txBody>
      </p:sp>
      <p:sp>
        <p:nvSpPr>
          <p:cNvPr id="12" name="TextBox 6"/>
          <p:cNvSpPr txBox="1">
            <a:spLocks noChangeArrowheads="1"/>
          </p:cNvSpPr>
          <p:nvPr/>
        </p:nvSpPr>
        <p:spPr bwMode="auto">
          <a:xfrm>
            <a:off x="5266850" y="6147578"/>
            <a:ext cx="32398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r">
              <a:lnSpc>
                <a:spcPct val="90000"/>
              </a:lnSpc>
              <a:spcBef>
                <a:spcPct val="50000"/>
              </a:spcBef>
              <a:buClr>
                <a:schemeClr val="accent1"/>
              </a:buClr>
              <a:buSzPct val="80000"/>
              <a:buFont typeface="Monotype Sorts"/>
              <a:buNone/>
            </a:pPr>
            <a:r>
              <a:rPr lang="en-US" altLang="en-US" sz="1000" i="1" dirty="0" smtClean="0"/>
              <a:t>scene by M. Leal </a:t>
            </a:r>
            <a:r>
              <a:rPr lang="en-US" altLang="en-US" sz="1000" i="1" dirty="0" err="1" smtClean="0"/>
              <a:t>Llaguno</a:t>
            </a:r>
            <a:endParaRPr lang="en-US" altLang="en-US" sz="1000" i="1" dirty="0"/>
          </a:p>
        </p:txBody>
      </p:sp>
    </p:spTree>
    <p:extLst>
      <p:ext uri="{BB962C8B-B14F-4D97-AF65-F5344CB8AC3E}">
        <p14:creationId xmlns:p14="http://schemas.microsoft.com/office/powerpoint/2010/main" val="3420802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1987">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P spid="41987" grpId="1" build="p"/>
      <p:bldP spid="5" grpId="0"/>
      <p:bldP spid="2" grpId="0" animBg="1"/>
      <p:bldP spid="9" grpId="0"/>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Multilevel denoising</a:t>
            </a:r>
            <a:endParaRPr lang="en-US" dirty="0"/>
          </a:p>
        </p:txBody>
      </p:sp>
      <p:pic>
        <p:nvPicPr>
          <p:cNvPr id="32771" name="Picture 3"/>
          <p:cNvPicPr>
            <a:picLocks noChangeAspect="1" noChangeArrowheads="1"/>
          </p:cNvPicPr>
          <p:nvPr/>
        </p:nvPicPr>
        <p:blipFill>
          <a:blip r:embed="rId3" cstate="print">
            <a:clrChange>
              <a:clrFrom>
                <a:srgbClr val="FFFFFF"/>
              </a:clrFrom>
              <a:clrTo>
                <a:srgbClr val="FFFFFF">
                  <a:alpha val="0"/>
                </a:srgbClr>
              </a:clrTo>
            </a:clrChange>
            <a:lum bright="100000"/>
          </a:blip>
          <a:srcRect/>
          <a:stretch>
            <a:fillRect/>
          </a:stretch>
        </p:blipFill>
        <p:spPr bwMode="auto">
          <a:xfrm>
            <a:off x="228600" y="1219200"/>
            <a:ext cx="3794027" cy="5202584"/>
          </a:xfrm>
          <a:prstGeom prst="rect">
            <a:avLst/>
          </a:prstGeom>
          <a:noFill/>
          <a:ln w="9525">
            <a:noFill/>
            <a:miter lim="800000"/>
            <a:headEnd/>
            <a:tailEnd/>
          </a:ln>
        </p:spPr>
      </p:pic>
      <p:grpSp>
        <p:nvGrpSpPr>
          <p:cNvPr id="82" name="Group 81"/>
          <p:cNvGrpSpPr/>
          <p:nvPr/>
        </p:nvGrpSpPr>
        <p:grpSpPr>
          <a:xfrm>
            <a:off x="628648" y="1478756"/>
            <a:ext cx="3190877" cy="2021681"/>
            <a:chOff x="628648" y="1478756"/>
            <a:chExt cx="3190877" cy="2021681"/>
          </a:xfrm>
        </p:grpSpPr>
        <p:cxnSp>
          <p:nvCxnSpPr>
            <p:cNvPr id="32" name="Straight Connector 31"/>
            <p:cNvCxnSpPr/>
            <p:nvPr/>
          </p:nvCxnSpPr>
          <p:spPr bwMode="auto">
            <a:xfrm>
              <a:off x="652463" y="1831181"/>
              <a:ext cx="1731168" cy="0"/>
            </a:xfrm>
            <a:prstGeom prst="line">
              <a:avLst/>
            </a:prstGeom>
            <a:solidFill>
              <a:schemeClr val="tx2"/>
            </a:solidFill>
            <a:ln w="25400" cap="flat" cmpd="sng" algn="ctr">
              <a:solidFill>
                <a:schemeClr val="accent1"/>
              </a:solidFill>
              <a:prstDash val="solid"/>
              <a:round/>
              <a:headEnd type="none" w="med" len="med"/>
              <a:tailEnd type="none" w="med" len="med"/>
            </a:ln>
            <a:effectLst/>
          </p:spPr>
        </p:cxnSp>
        <p:cxnSp>
          <p:nvCxnSpPr>
            <p:cNvPr id="45" name="Straight Connector 44"/>
            <p:cNvCxnSpPr/>
            <p:nvPr/>
          </p:nvCxnSpPr>
          <p:spPr bwMode="auto">
            <a:xfrm>
              <a:off x="652463" y="2164556"/>
              <a:ext cx="1547812" cy="0"/>
            </a:xfrm>
            <a:prstGeom prst="line">
              <a:avLst/>
            </a:prstGeom>
            <a:solidFill>
              <a:schemeClr val="tx2"/>
            </a:solidFill>
            <a:ln w="25400" cap="flat" cmpd="sng" algn="ctr">
              <a:solidFill>
                <a:schemeClr val="accent1"/>
              </a:solidFill>
              <a:prstDash val="solid"/>
              <a:round/>
              <a:headEnd type="none" w="med" len="med"/>
              <a:tailEnd type="none" w="med" len="med"/>
            </a:ln>
            <a:effectLst/>
          </p:spPr>
        </p:cxnSp>
        <p:cxnSp>
          <p:nvCxnSpPr>
            <p:cNvPr id="47" name="Straight Connector 46"/>
            <p:cNvCxnSpPr/>
            <p:nvPr/>
          </p:nvCxnSpPr>
          <p:spPr bwMode="auto">
            <a:xfrm>
              <a:off x="647700" y="2488406"/>
              <a:ext cx="1171575" cy="0"/>
            </a:xfrm>
            <a:prstGeom prst="line">
              <a:avLst/>
            </a:prstGeom>
            <a:solidFill>
              <a:schemeClr val="tx2"/>
            </a:solidFill>
            <a:ln w="25400" cap="flat" cmpd="sng" algn="ctr">
              <a:solidFill>
                <a:schemeClr val="accent1"/>
              </a:solidFill>
              <a:prstDash val="solid"/>
              <a:round/>
              <a:headEnd type="none" w="med" len="med"/>
              <a:tailEnd type="none" w="med" len="med"/>
            </a:ln>
            <a:effectLst/>
          </p:spPr>
        </p:cxnSp>
        <p:cxnSp>
          <p:nvCxnSpPr>
            <p:cNvPr id="49" name="Straight Connector 48"/>
            <p:cNvCxnSpPr/>
            <p:nvPr/>
          </p:nvCxnSpPr>
          <p:spPr bwMode="auto">
            <a:xfrm>
              <a:off x="650082" y="2812256"/>
              <a:ext cx="783431" cy="0"/>
            </a:xfrm>
            <a:prstGeom prst="line">
              <a:avLst/>
            </a:prstGeom>
            <a:solidFill>
              <a:schemeClr val="tx2"/>
            </a:solidFill>
            <a:ln w="25400" cap="flat" cmpd="sng" algn="ctr">
              <a:solidFill>
                <a:schemeClr val="accent1"/>
              </a:solidFill>
              <a:prstDash val="solid"/>
              <a:round/>
              <a:headEnd type="none" w="med" len="med"/>
              <a:tailEnd type="none" w="med" len="med"/>
            </a:ln>
            <a:effectLst/>
          </p:spPr>
        </p:cxnSp>
        <p:cxnSp>
          <p:nvCxnSpPr>
            <p:cNvPr id="58" name="Straight Connector 57"/>
            <p:cNvCxnSpPr/>
            <p:nvPr/>
          </p:nvCxnSpPr>
          <p:spPr bwMode="auto">
            <a:xfrm>
              <a:off x="652463" y="1504951"/>
              <a:ext cx="3167062" cy="0"/>
            </a:xfrm>
            <a:prstGeom prst="line">
              <a:avLst/>
            </a:prstGeom>
            <a:solidFill>
              <a:schemeClr val="tx2"/>
            </a:solidFill>
            <a:ln w="25400" cap="flat" cmpd="sng" algn="ctr">
              <a:solidFill>
                <a:schemeClr val="accent1"/>
              </a:solidFill>
              <a:prstDash val="solid"/>
              <a:round/>
              <a:headEnd type="none" w="med" len="med"/>
              <a:tailEnd type="none" w="med" len="med"/>
            </a:ln>
            <a:effectLst/>
          </p:spPr>
        </p:cxnSp>
        <p:sp>
          <p:nvSpPr>
            <p:cNvPr id="68" name="Oval 67"/>
            <p:cNvSpPr/>
            <p:nvPr/>
          </p:nvSpPr>
          <p:spPr bwMode="auto">
            <a:xfrm>
              <a:off x="628648" y="1478756"/>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69" name="Oval 68"/>
            <p:cNvSpPr/>
            <p:nvPr/>
          </p:nvSpPr>
          <p:spPr bwMode="auto">
            <a:xfrm>
              <a:off x="631030" y="1804987"/>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0" name="Oval 69"/>
            <p:cNvSpPr/>
            <p:nvPr/>
          </p:nvSpPr>
          <p:spPr bwMode="auto">
            <a:xfrm>
              <a:off x="631030" y="2138362"/>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1" name="Oval 70"/>
            <p:cNvSpPr/>
            <p:nvPr/>
          </p:nvSpPr>
          <p:spPr bwMode="auto">
            <a:xfrm>
              <a:off x="633412" y="2464593"/>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2" name="Oval 71"/>
            <p:cNvSpPr/>
            <p:nvPr/>
          </p:nvSpPr>
          <p:spPr bwMode="auto">
            <a:xfrm>
              <a:off x="628648" y="2788444"/>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3" name="Oval 72"/>
            <p:cNvSpPr/>
            <p:nvPr/>
          </p:nvSpPr>
          <p:spPr bwMode="auto">
            <a:xfrm>
              <a:off x="631030" y="3114675"/>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4" name="Oval 73"/>
            <p:cNvSpPr/>
            <p:nvPr/>
          </p:nvSpPr>
          <p:spPr bwMode="auto">
            <a:xfrm>
              <a:off x="631030" y="3448050"/>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pSp>
      <p:grpSp>
        <p:nvGrpSpPr>
          <p:cNvPr id="83" name="Group 82"/>
          <p:cNvGrpSpPr/>
          <p:nvPr/>
        </p:nvGrpSpPr>
        <p:grpSpPr>
          <a:xfrm>
            <a:off x="628649" y="1509713"/>
            <a:ext cx="3204051" cy="4319586"/>
            <a:chOff x="628649" y="1509713"/>
            <a:chExt cx="3204051" cy="4319586"/>
          </a:xfrm>
        </p:grpSpPr>
        <p:cxnSp>
          <p:nvCxnSpPr>
            <p:cNvPr id="36" name="Straight Connector 35"/>
            <p:cNvCxnSpPr/>
            <p:nvPr/>
          </p:nvCxnSpPr>
          <p:spPr bwMode="auto">
            <a:xfrm>
              <a:off x="2371725" y="1835944"/>
              <a:ext cx="0" cy="3969544"/>
            </a:xfrm>
            <a:prstGeom prst="line">
              <a:avLst/>
            </a:prstGeom>
            <a:solidFill>
              <a:schemeClr val="tx2"/>
            </a:solidFill>
            <a:ln w="25400" cap="flat" cmpd="sng" algn="ctr">
              <a:solidFill>
                <a:schemeClr val="accent1"/>
              </a:solidFill>
              <a:prstDash val="solid"/>
              <a:round/>
              <a:headEnd type="none" w="med" len="med"/>
              <a:tailEnd type="none" w="med" len="med"/>
            </a:ln>
            <a:effectLst/>
          </p:spPr>
        </p:cxnSp>
        <p:cxnSp>
          <p:nvCxnSpPr>
            <p:cNvPr id="37" name="Straight Connector 36"/>
            <p:cNvCxnSpPr/>
            <p:nvPr/>
          </p:nvCxnSpPr>
          <p:spPr bwMode="auto">
            <a:xfrm>
              <a:off x="2188845" y="2178844"/>
              <a:ext cx="0" cy="3612356"/>
            </a:xfrm>
            <a:prstGeom prst="line">
              <a:avLst/>
            </a:prstGeom>
            <a:solidFill>
              <a:schemeClr val="tx2"/>
            </a:solidFill>
            <a:ln w="25400" cap="flat" cmpd="sng" algn="ctr">
              <a:solidFill>
                <a:schemeClr val="accent1"/>
              </a:solidFill>
              <a:prstDash val="solid"/>
              <a:round/>
              <a:headEnd type="none" w="med" len="med"/>
              <a:tailEnd type="none" w="med" len="med"/>
            </a:ln>
            <a:effectLst/>
          </p:spPr>
        </p:cxnSp>
        <p:cxnSp>
          <p:nvCxnSpPr>
            <p:cNvPr id="39" name="Straight Connector 38"/>
            <p:cNvCxnSpPr/>
            <p:nvPr/>
          </p:nvCxnSpPr>
          <p:spPr bwMode="auto">
            <a:xfrm>
              <a:off x="1807845" y="2499360"/>
              <a:ext cx="0" cy="3299460"/>
            </a:xfrm>
            <a:prstGeom prst="line">
              <a:avLst/>
            </a:prstGeom>
            <a:solidFill>
              <a:schemeClr val="tx2"/>
            </a:solidFill>
            <a:ln w="25400" cap="flat" cmpd="sng" algn="ctr">
              <a:solidFill>
                <a:schemeClr val="accent1"/>
              </a:solidFill>
              <a:prstDash val="solid"/>
              <a:round/>
              <a:headEnd type="none" w="med" len="med"/>
              <a:tailEnd type="none" w="med" len="med"/>
            </a:ln>
            <a:effectLst/>
          </p:spPr>
        </p:cxnSp>
        <p:cxnSp>
          <p:nvCxnSpPr>
            <p:cNvPr id="41" name="Straight Connector 40"/>
            <p:cNvCxnSpPr/>
            <p:nvPr/>
          </p:nvCxnSpPr>
          <p:spPr bwMode="auto">
            <a:xfrm>
              <a:off x="1419225" y="2811780"/>
              <a:ext cx="0" cy="2987040"/>
            </a:xfrm>
            <a:prstGeom prst="line">
              <a:avLst/>
            </a:prstGeom>
            <a:solidFill>
              <a:schemeClr val="tx2"/>
            </a:solidFill>
            <a:ln w="25400" cap="flat" cmpd="sng" algn="ctr">
              <a:solidFill>
                <a:schemeClr val="accent1"/>
              </a:solidFill>
              <a:prstDash val="solid"/>
              <a:round/>
              <a:headEnd type="none" w="med" len="med"/>
              <a:tailEnd type="none" w="med" len="med"/>
            </a:ln>
            <a:effectLst/>
          </p:spPr>
        </p:cxnSp>
        <p:cxnSp>
          <p:nvCxnSpPr>
            <p:cNvPr id="43" name="Straight Connector 42"/>
            <p:cNvCxnSpPr/>
            <p:nvPr/>
          </p:nvCxnSpPr>
          <p:spPr bwMode="auto">
            <a:xfrm>
              <a:off x="654844" y="3474720"/>
              <a:ext cx="0" cy="2324100"/>
            </a:xfrm>
            <a:prstGeom prst="line">
              <a:avLst/>
            </a:prstGeom>
            <a:solidFill>
              <a:schemeClr val="tx2"/>
            </a:solidFill>
            <a:ln w="25400" cap="flat" cmpd="sng" algn="ctr">
              <a:solidFill>
                <a:schemeClr val="accent1"/>
              </a:solidFill>
              <a:prstDash val="solid"/>
              <a:round/>
              <a:headEnd type="none" w="med" len="med"/>
              <a:tailEnd type="none" w="med" len="med"/>
            </a:ln>
            <a:effectLst/>
          </p:spPr>
        </p:cxnSp>
        <p:cxnSp>
          <p:nvCxnSpPr>
            <p:cNvPr id="64" name="Straight Connector 63"/>
            <p:cNvCxnSpPr/>
            <p:nvPr/>
          </p:nvCxnSpPr>
          <p:spPr bwMode="auto">
            <a:xfrm>
              <a:off x="3809995" y="1509713"/>
              <a:ext cx="0" cy="4295785"/>
            </a:xfrm>
            <a:prstGeom prst="line">
              <a:avLst/>
            </a:prstGeom>
            <a:solidFill>
              <a:schemeClr val="tx2"/>
            </a:solidFill>
            <a:ln w="25400" cap="flat" cmpd="sng" algn="ctr">
              <a:solidFill>
                <a:schemeClr val="accent1"/>
              </a:solidFill>
              <a:prstDash val="solid"/>
              <a:round/>
              <a:headEnd type="none" w="med" len="med"/>
              <a:tailEnd type="none" w="med" len="med"/>
            </a:ln>
            <a:effectLst/>
          </p:spPr>
        </p:cxnSp>
        <p:sp>
          <p:nvSpPr>
            <p:cNvPr id="76" name="Oval 75"/>
            <p:cNvSpPr/>
            <p:nvPr/>
          </p:nvSpPr>
          <p:spPr bwMode="auto">
            <a:xfrm>
              <a:off x="628649" y="5758656"/>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7" name="Oval 76"/>
            <p:cNvSpPr/>
            <p:nvPr/>
          </p:nvSpPr>
          <p:spPr bwMode="auto">
            <a:xfrm>
              <a:off x="3786981" y="5776912"/>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8" name="Oval 77"/>
            <p:cNvSpPr/>
            <p:nvPr/>
          </p:nvSpPr>
          <p:spPr bwMode="auto">
            <a:xfrm>
              <a:off x="2348706" y="5764212"/>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9" name="Oval 78"/>
            <p:cNvSpPr/>
            <p:nvPr/>
          </p:nvSpPr>
          <p:spPr bwMode="auto">
            <a:xfrm>
              <a:off x="2157413" y="5766593"/>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80" name="Oval 79"/>
            <p:cNvSpPr/>
            <p:nvPr/>
          </p:nvSpPr>
          <p:spPr bwMode="auto">
            <a:xfrm>
              <a:off x="1782763" y="5769768"/>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81" name="Oval 80"/>
            <p:cNvSpPr/>
            <p:nvPr/>
          </p:nvSpPr>
          <p:spPr bwMode="auto">
            <a:xfrm>
              <a:off x="1395413" y="5772943"/>
              <a:ext cx="45719" cy="52387"/>
            </a:xfrm>
            <a:prstGeom prst="ellips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pSp>
      <p:pic>
        <p:nvPicPr>
          <p:cNvPr id="84" name="Picture 5"/>
          <p:cNvPicPr>
            <a:picLocks noChangeAspect="1" noChangeArrowheads="1"/>
          </p:cNvPicPr>
          <p:nvPr/>
        </p:nvPicPr>
        <p:blipFill>
          <a:blip r:embed="rId4" cstate="print"/>
          <a:srcRect/>
          <a:stretch>
            <a:fillRect/>
          </a:stretch>
        </p:blipFill>
        <p:spPr bwMode="auto">
          <a:xfrm>
            <a:off x="4114800" y="1600200"/>
            <a:ext cx="1373660" cy="1828800"/>
          </a:xfrm>
          <a:prstGeom prst="rect">
            <a:avLst/>
          </a:prstGeom>
          <a:noFill/>
          <a:ln w="28575">
            <a:solidFill>
              <a:schemeClr val="tx2"/>
            </a:solidFill>
            <a:miter lim="800000"/>
            <a:headEnd/>
            <a:tailEnd/>
          </a:ln>
        </p:spPr>
      </p:pic>
      <p:pic>
        <p:nvPicPr>
          <p:cNvPr id="85" name="Picture 6"/>
          <p:cNvPicPr>
            <a:picLocks noChangeAspect="1" noChangeArrowheads="1"/>
          </p:cNvPicPr>
          <p:nvPr/>
        </p:nvPicPr>
        <p:blipFill>
          <a:blip r:embed="rId5" cstate="print"/>
          <a:srcRect/>
          <a:stretch>
            <a:fillRect/>
          </a:stretch>
        </p:blipFill>
        <p:spPr bwMode="auto">
          <a:xfrm>
            <a:off x="5638800" y="1600200"/>
            <a:ext cx="1373660" cy="1828800"/>
          </a:xfrm>
          <a:prstGeom prst="rect">
            <a:avLst/>
          </a:prstGeom>
          <a:noFill/>
          <a:ln w="28575">
            <a:solidFill>
              <a:schemeClr val="tx2"/>
            </a:solidFill>
            <a:miter lim="800000"/>
            <a:headEnd/>
            <a:tailEnd/>
          </a:ln>
        </p:spPr>
      </p:pic>
      <p:pic>
        <p:nvPicPr>
          <p:cNvPr id="86" name="Picture 7"/>
          <p:cNvPicPr>
            <a:picLocks noChangeAspect="1" noChangeArrowheads="1"/>
          </p:cNvPicPr>
          <p:nvPr/>
        </p:nvPicPr>
        <p:blipFill>
          <a:blip r:embed="rId6" cstate="print"/>
          <a:srcRect/>
          <a:stretch>
            <a:fillRect/>
          </a:stretch>
        </p:blipFill>
        <p:spPr bwMode="auto">
          <a:xfrm>
            <a:off x="7162800" y="1600200"/>
            <a:ext cx="1373660" cy="1828800"/>
          </a:xfrm>
          <a:prstGeom prst="rect">
            <a:avLst/>
          </a:prstGeom>
          <a:noFill/>
          <a:ln w="28575">
            <a:solidFill>
              <a:schemeClr val="tx2"/>
            </a:solidFill>
            <a:miter lim="800000"/>
            <a:headEnd/>
            <a:tailEnd/>
          </a:ln>
        </p:spPr>
      </p:pic>
      <p:pic>
        <p:nvPicPr>
          <p:cNvPr id="87" name="Picture 8"/>
          <p:cNvPicPr>
            <a:picLocks noChangeAspect="1" noChangeArrowheads="1"/>
          </p:cNvPicPr>
          <p:nvPr/>
        </p:nvPicPr>
        <p:blipFill>
          <a:blip r:embed="rId7" cstate="print"/>
          <a:srcRect/>
          <a:stretch>
            <a:fillRect/>
          </a:stretch>
        </p:blipFill>
        <p:spPr bwMode="auto">
          <a:xfrm>
            <a:off x="4114800" y="4191000"/>
            <a:ext cx="1373660" cy="1828800"/>
          </a:xfrm>
          <a:prstGeom prst="rect">
            <a:avLst/>
          </a:prstGeom>
          <a:noFill/>
          <a:ln w="28575">
            <a:solidFill>
              <a:schemeClr val="tx2"/>
            </a:solidFill>
            <a:miter lim="800000"/>
            <a:headEnd/>
            <a:tailEnd/>
          </a:ln>
        </p:spPr>
      </p:pic>
      <p:pic>
        <p:nvPicPr>
          <p:cNvPr id="88" name="Picture 9"/>
          <p:cNvPicPr>
            <a:picLocks noChangeAspect="1" noChangeArrowheads="1"/>
          </p:cNvPicPr>
          <p:nvPr/>
        </p:nvPicPr>
        <p:blipFill>
          <a:blip r:embed="rId8" cstate="print"/>
          <a:srcRect/>
          <a:stretch>
            <a:fillRect/>
          </a:stretch>
        </p:blipFill>
        <p:spPr bwMode="auto">
          <a:xfrm>
            <a:off x="5638800" y="4191000"/>
            <a:ext cx="1373660" cy="1828800"/>
          </a:xfrm>
          <a:prstGeom prst="rect">
            <a:avLst/>
          </a:prstGeom>
          <a:noFill/>
          <a:ln w="28575">
            <a:solidFill>
              <a:schemeClr val="tx2"/>
            </a:solidFill>
            <a:miter lim="800000"/>
            <a:headEnd/>
            <a:tailEnd/>
          </a:ln>
        </p:spPr>
      </p:pic>
      <p:pic>
        <p:nvPicPr>
          <p:cNvPr id="89" name="Picture 10"/>
          <p:cNvPicPr>
            <a:picLocks noChangeAspect="1" noChangeArrowheads="1"/>
          </p:cNvPicPr>
          <p:nvPr/>
        </p:nvPicPr>
        <p:blipFill>
          <a:blip r:embed="rId9" cstate="print"/>
          <a:srcRect/>
          <a:stretch>
            <a:fillRect/>
          </a:stretch>
        </p:blipFill>
        <p:spPr bwMode="auto">
          <a:xfrm>
            <a:off x="7162800" y="4191000"/>
            <a:ext cx="1373660" cy="1828800"/>
          </a:xfrm>
          <a:prstGeom prst="rect">
            <a:avLst/>
          </a:prstGeom>
          <a:noFill/>
          <a:ln w="28575">
            <a:solidFill>
              <a:schemeClr val="tx2"/>
            </a:solidFill>
            <a:miter lim="800000"/>
            <a:headEnd/>
            <a:tailEnd/>
          </a:ln>
        </p:spPr>
      </p:pic>
      <p:grpSp>
        <p:nvGrpSpPr>
          <p:cNvPr id="90" name="Group 49"/>
          <p:cNvGrpSpPr/>
          <p:nvPr/>
        </p:nvGrpSpPr>
        <p:grpSpPr>
          <a:xfrm>
            <a:off x="4572000" y="3505200"/>
            <a:ext cx="651379" cy="369332"/>
            <a:chOff x="4533900" y="3505200"/>
            <a:chExt cx="651379" cy="369332"/>
          </a:xfrm>
        </p:grpSpPr>
        <p:sp>
          <p:nvSpPr>
            <p:cNvPr id="91" name="TextBox 90"/>
            <p:cNvSpPr txBox="1"/>
            <p:nvPr/>
          </p:nvSpPr>
          <p:spPr>
            <a:xfrm>
              <a:off x="4673600" y="3505200"/>
              <a:ext cx="511679" cy="369332"/>
            </a:xfrm>
            <a:prstGeom prst="rect">
              <a:avLst/>
            </a:prstGeom>
            <a:noFill/>
          </p:spPr>
          <p:txBody>
            <a:bodyPr wrap="none" rtlCol="0">
              <a:spAutoFit/>
            </a:bodyPr>
            <a:lstStyle/>
            <a:p>
              <a:r>
                <a:rPr lang="en-US" sz="1800" dirty="0" smtClean="0"/>
                <a:t>= 0</a:t>
              </a:r>
              <a:endParaRPr lang="en-US" sz="1800" dirty="0"/>
            </a:p>
          </p:txBody>
        </p:sp>
        <p:pic>
          <p:nvPicPr>
            <p:cNvPr id="92" name="Picture 11"/>
            <p:cNvPicPr>
              <a:picLocks noChangeAspect="1" noChangeArrowheads="1"/>
            </p:cNvPicPr>
            <p:nvPr/>
          </p:nvPicPr>
          <p:blipFill>
            <a:blip r:embed="rId10" cstate="print">
              <a:clrChange>
                <a:clrFrom>
                  <a:srgbClr val="FFFFFF"/>
                </a:clrFrom>
                <a:clrTo>
                  <a:srgbClr val="FFFFFF">
                    <a:alpha val="0"/>
                  </a:srgbClr>
                </a:clrTo>
              </a:clrChange>
              <a:lum bright="100000"/>
            </a:blip>
            <a:srcRect/>
            <a:stretch>
              <a:fillRect/>
            </a:stretch>
          </p:blipFill>
          <p:spPr bwMode="auto">
            <a:xfrm>
              <a:off x="4533900" y="3592639"/>
              <a:ext cx="176214" cy="194454"/>
            </a:xfrm>
            <a:prstGeom prst="rect">
              <a:avLst/>
            </a:prstGeom>
            <a:noFill/>
            <a:ln w="9525">
              <a:noFill/>
              <a:miter lim="800000"/>
              <a:headEnd/>
              <a:tailEnd/>
            </a:ln>
          </p:spPr>
        </p:pic>
      </p:grpSp>
      <p:grpSp>
        <p:nvGrpSpPr>
          <p:cNvPr id="93" name="Group 51"/>
          <p:cNvGrpSpPr/>
          <p:nvPr/>
        </p:nvGrpSpPr>
        <p:grpSpPr>
          <a:xfrm>
            <a:off x="5791200" y="3505200"/>
            <a:ext cx="1100219" cy="369332"/>
            <a:chOff x="4533900" y="3505200"/>
            <a:chExt cx="1100219" cy="369332"/>
          </a:xfrm>
        </p:grpSpPr>
        <p:sp>
          <p:nvSpPr>
            <p:cNvPr id="94" name="TextBox 93"/>
            <p:cNvSpPr txBox="1"/>
            <p:nvPr/>
          </p:nvSpPr>
          <p:spPr>
            <a:xfrm>
              <a:off x="4673600" y="3505200"/>
              <a:ext cx="960519" cy="369332"/>
            </a:xfrm>
            <a:prstGeom prst="rect">
              <a:avLst/>
            </a:prstGeom>
            <a:noFill/>
          </p:spPr>
          <p:txBody>
            <a:bodyPr wrap="none" rtlCol="0">
              <a:spAutoFit/>
            </a:bodyPr>
            <a:lstStyle/>
            <a:p>
              <a:r>
                <a:rPr lang="en-US" sz="1800" dirty="0" smtClean="0"/>
                <a:t>= 28.73</a:t>
              </a:r>
              <a:endParaRPr lang="en-US" sz="1800" dirty="0"/>
            </a:p>
          </p:txBody>
        </p:sp>
        <p:pic>
          <p:nvPicPr>
            <p:cNvPr id="95" name="Picture 11"/>
            <p:cNvPicPr>
              <a:picLocks noChangeAspect="1" noChangeArrowheads="1"/>
            </p:cNvPicPr>
            <p:nvPr/>
          </p:nvPicPr>
          <p:blipFill>
            <a:blip r:embed="rId10" cstate="print">
              <a:clrChange>
                <a:clrFrom>
                  <a:srgbClr val="FFFFFF"/>
                </a:clrFrom>
                <a:clrTo>
                  <a:srgbClr val="FFFFFF">
                    <a:alpha val="0"/>
                  </a:srgbClr>
                </a:clrTo>
              </a:clrChange>
              <a:lum bright="100000"/>
            </a:blip>
            <a:srcRect/>
            <a:stretch>
              <a:fillRect/>
            </a:stretch>
          </p:blipFill>
          <p:spPr bwMode="auto">
            <a:xfrm>
              <a:off x="4533900" y="3592639"/>
              <a:ext cx="176214" cy="194454"/>
            </a:xfrm>
            <a:prstGeom prst="rect">
              <a:avLst/>
            </a:prstGeom>
            <a:noFill/>
            <a:ln w="9525">
              <a:noFill/>
              <a:miter lim="800000"/>
              <a:headEnd/>
              <a:tailEnd/>
            </a:ln>
          </p:spPr>
        </p:pic>
      </p:grpSp>
      <p:grpSp>
        <p:nvGrpSpPr>
          <p:cNvPr id="96" name="Group 54"/>
          <p:cNvGrpSpPr/>
          <p:nvPr/>
        </p:nvGrpSpPr>
        <p:grpSpPr>
          <a:xfrm>
            <a:off x="7391400" y="3505200"/>
            <a:ext cx="1100219" cy="369332"/>
            <a:chOff x="4533900" y="3505200"/>
            <a:chExt cx="1100219" cy="369332"/>
          </a:xfrm>
        </p:grpSpPr>
        <p:sp>
          <p:nvSpPr>
            <p:cNvPr id="97" name="TextBox 96"/>
            <p:cNvSpPr txBox="1"/>
            <p:nvPr/>
          </p:nvSpPr>
          <p:spPr>
            <a:xfrm>
              <a:off x="4673600" y="3505200"/>
              <a:ext cx="960519" cy="369332"/>
            </a:xfrm>
            <a:prstGeom prst="rect">
              <a:avLst/>
            </a:prstGeom>
            <a:noFill/>
          </p:spPr>
          <p:txBody>
            <a:bodyPr wrap="none" rtlCol="0">
              <a:spAutoFit/>
            </a:bodyPr>
            <a:lstStyle/>
            <a:p>
              <a:r>
                <a:rPr lang="en-US" sz="1800" dirty="0" smtClean="0"/>
                <a:t>= 43.16</a:t>
              </a:r>
              <a:endParaRPr lang="en-US" sz="1800" dirty="0"/>
            </a:p>
          </p:txBody>
        </p:sp>
        <p:pic>
          <p:nvPicPr>
            <p:cNvPr id="98" name="Picture 11"/>
            <p:cNvPicPr>
              <a:picLocks noChangeAspect="1" noChangeArrowheads="1"/>
            </p:cNvPicPr>
            <p:nvPr/>
          </p:nvPicPr>
          <p:blipFill>
            <a:blip r:embed="rId10" cstate="print">
              <a:clrChange>
                <a:clrFrom>
                  <a:srgbClr val="FFFFFF"/>
                </a:clrFrom>
                <a:clrTo>
                  <a:srgbClr val="FFFFFF">
                    <a:alpha val="0"/>
                  </a:srgbClr>
                </a:clrTo>
              </a:clrChange>
              <a:lum bright="100000"/>
            </a:blip>
            <a:srcRect/>
            <a:stretch>
              <a:fillRect/>
            </a:stretch>
          </p:blipFill>
          <p:spPr bwMode="auto">
            <a:xfrm>
              <a:off x="4533900" y="3592639"/>
              <a:ext cx="176214" cy="194454"/>
            </a:xfrm>
            <a:prstGeom prst="rect">
              <a:avLst/>
            </a:prstGeom>
            <a:noFill/>
            <a:ln w="9525">
              <a:noFill/>
              <a:miter lim="800000"/>
              <a:headEnd/>
              <a:tailEnd/>
            </a:ln>
          </p:spPr>
        </p:pic>
      </p:grpSp>
      <p:grpSp>
        <p:nvGrpSpPr>
          <p:cNvPr id="99" name="Group 57"/>
          <p:cNvGrpSpPr/>
          <p:nvPr/>
        </p:nvGrpSpPr>
        <p:grpSpPr>
          <a:xfrm>
            <a:off x="4343400" y="6096000"/>
            <a:ext cx="1100219" cy="369332"/>
            <a:chOff x="4533900" y="3505200"/>
            <a:chExt cx="1100219" cy="369332"/>
          </a:xfrm>
        </p:grpSpPr>
        <p:sp>
          <p:nvSpPr>
            <p:cNvPr id="100" name="TextBox 99"/>
            <p:cNvSpPr txBox="1"/>
            <p:nvPr/>
          </p:nvSpPr>
          <p:spPr>
            <a:xfrm>
              <a:off x="4673600" y="3505200"/>
              <a:ext cx="960519" cy="369332"/>
            </a:xfrm>
            <a:prstGeom prst="rect">
              <a:avLst/>
            </a:prstGeom>
            <a:noFill/>
          </p:spPr>
          <p:txBody>
            <a:bodyPr wrap="none" rtlCol="0">
              <a:spAutoFit/>
            </a:bodyPr>
            <a:lstStyle/>
            <a:p>
              <a:r>
                <a:rPr lang="en-US" sz="1800" dirty="0" smtClean="0"/>
                <a:t>= 57.46</a:t>
              </a:r>
              <a:endParaRPr lang="en-US" sz="1800" dirty="0"/>
            </a:p>
          </p:txBody>
        </p:sp>
        <p:pic>
          <p:nvPicPr>
            <p:cNvPr id="101" name="Picture 11"/>
            <p:cNvPicPr>
              <a:picLocks noChangeAspect="1" noChangeArrowheads="1"/>
            </p:cNvPicPr>
            <p:nvPr/>
          </p:nvPicPr>
          <p:blipFill>
            <a:blip r:embed="rId10" cstate="print">
              <a:clrChange>
                <a:clrFrom>
                  <a:srgbClr val="FFFFFF"/>
                </a:clrFrom>
                <a:clrTo>
                  <a:srgbClr val="FFFFFF">
                    <a:alpha val="0"/>
                  </a:srgbClr>
                </a:clrTo>
              </a:clrChange>
              <a:lum bright="100000"/>
            </a:blip>
            <a:srcRect/>
            <a:stretch>
              <a:fillRect/>
            </a:stretch>
          </p:blipFill>
          <p:spPr bwMode="auto">
            <a:xfrm>
              <a:off x="4533900" y="3592639"/>
              <a:ext cx="176214" cy="194454"/>
            </a:xfrm>
            <a:prstGeom prst="rect">
              <a:avLst/>
            </a:prstGeom>
            <a:noFill/>
            <a:ln w="9525">
              <a:noFill/>
              <a:miter lim="800000"/>
              <a:headEnd/>
              <a:tailEnd/>
            </a:ln>
          </p:spPr>
        </p:pic>
      </p:grpSp>
      <p:grpSp>
        <p:nvGrpSpPr>
          <p:cNvPr id="102" name="Group 60"/>
          <p:cNvGrpSpPr/>
          <p:nvPr/>
        </p:nvGrpSpPr>
        <p:grpSpPr>
          <a:xfrm>
            <a:off x="5867400" y="6096000"/>
            <a:ext cx="1100219" cy="369332"/>
            <a:chOff x="4533900" y="3505200"/>
            <a:chExt cx="1100219" cy="369332"/>
          </a:xfrm>
        </p:grpSpPr>
        <p:sp>
          <p:nvSpPr>
            <p:cNvPr id="103" name="TextBox 102"/>
            <p:cNvSpPr txBox="1"/>
            <p:nvPr/>
          </p:nvSpPr>
          <p:spPr>
            <a:xfrm>
              <a:off x="4673600" y="3505200"/>
              <a:ext cx="960519" cy="369332"/>
            </a:xfrm>
            <a:prstGeom prst="rect">
              <a:avLst/>
            </a:prstGeom>
            <a:noFill/>
          </p:spPr>
          <p:txBody>
            <a:bodyPr wrap="none" rtlCol="0">
              <a:spAutoFit/>
            </a:bodyPr>
            <a:lstStyle/>
            <a:p>
              <a:r>
                <a:rPr lang="en-US" sz="1800" dirty="0" smtClean="0"/>
                <a:t>= 66.44</a:t>
              </a:r>
              <a:endParaRPr lang="en-US" sz="1800" dirty="0"/>
            </a:p>
          </p:txBody>
        </p:sp>
        <p:pic>
          <p:nvPicPr>
            <p:cNvPr id="104" name="Picture 11"/>
            <p:cNvPicPr>
              <a:picLocks noChangeAspect="1" noChangeArrowheads="1"/>
            </p:cNvPicPr>
            <p:nvPr/>
          </p:nvPicPr>
          <p:blipFill>
            <a:blip r:embed="rId10" cstate="print">
              <a:clrChange>
                <a:clrFrom>
                  <a:srgbClr val="FFFFFF"/>
                </a:clrFrom>
                <a:clrTo>
                  <a:srgbClr val="FFFFFF">
                    <a:alpha val="0"/>
                  </a:srgbClr>
                </a:clrTo>
              </a:clrChange>
              <a:lum bright="100000"/>
            </a:blip>
            <a:srcRect/>
            <a:stretch>
              <a:fillRect/>
            </a:stretch>
          </p:blipFill>
          <p:spPr bwMode="auto">
            <a:xfrm>
              <a:off x="4533900" y="3592639"/>
              <a:ext cx="176214" cy="194454"/>
            </a:xfrm>
            <a:prstGeom prst="rect">
              <a:avLst/>
            </a:prstGeom>
            <a:noFill/>
            <a:ln w="9525">
              <a:noFill/>
              <a:miter lim="800000"/>
              <a:headEnd/>
              <a:tailEnd/>
            </a:ln>
          </p:spPr>
        </p:pic>
      </p:grpSp>
      <p:grpSp>
        <p:nvGrpSpPr>
          <p:cNvPr id="105" name="Group 63"/>
          <p:cNvGrpSpPr/>
          <p:nvPr/>
        </p:nvGrpSpPr>
        <p:grpSpPr>
          <a:xfrm>
            <a:off x="7315200" y="6096000"/>
            <a:ext cx="1215700" cy="369332"/>
            <a:chOff x="4533900" y="3505200"/>
            <a:chExt cx="1215700" cy="369332"/>
          </a:xfrm>
        </p:grpSpPr>
        <p:sp>
          <p:nvSpPr>
            <p:cNvPr id="106" name="TextBox 105"/>
            <p:cNvSpPr txBox="1"/>
            <p:nvPr/>
          </p:nvSpPr>
          <p:spPr>
            <a:xfrm>
              <a:off x="4673600" y="3505200"/>
              <a:ext cx="1076000" cy="369332"/>
            </a:xfrm>
            <a:prstGeom prst="rect">
              <a:avLst/>
            </a:prstGeom>
            <a:noFill/>
          </p:spPr>
          <p:txBody>
            <a:bodyPr wrap="none" rtlCol="0">
              <a:spAutoFit/>
            </a:bodyPr>
            <a:lstStyle/>
            <a:p>
              <a:r>
                <a:rPr lang="en-US" sz="1800" dirty="0" smtClean="0"/>
                <a:t>= 118.24</a:t>
              </a:r>
              <a:endParaRPr lang="en-US" sz="1800" dirty="0"/>
            </a:p>
          </p:txBody>
        </p:sp>
        <p:pic>
          <p:nvPicPr>
            <p:cNvPr id="107" name="Picture 11"/>
            <p:cNvPicPr>
              <a:picLocks noChangeAspect="1" noChangeArrowheads="1"/>
            </p:cNvPicPr>
            <p:nvPr/>
          </p:nvPicPr>
          <p:blipFill>
            <a:blip r:embed="rId10" cstate="print">
              <a:clrChange>
                <a:clrFrom>
                  <a:srgbClr val="FFFFFF"/>
                </a:clrFrom>
                <a:clrTo>
                  <a:srgbClr val="FFFFFF">
                    <a:alpha val="0"/>
                  </a:srgbClr>
                </a:clrTo>
              </a:clrChange>
              <a:lum bright="100000"/>
            </a:blip>
            <a:srcRect/>
            <a:stretch>
              <a:fillRect/>
            </a:stretch>
          </p:blipFill>
          <p:spPr bwMode="auto">
            <a:xfrm>
              <a:off x="4533900" y="3592639"/>
              <a:ext cx="176214" cy="194454"/>
            </a:xfrm>
            <a:prstGeom prst="rect">
              <a:avLst/>
            </a:prstGeom>
            <a:noFill/>
            <a:ln w="9525">
              <a:noFill/>
              <a:miter lim="800000"/>
              <a:headEnd/>
              <a:tailEnd/>
            </a:ln>
          </p:spPr>
        </p:pic>
      </p:grpSp>
      <p:sp useBgFill="1">
        <p:nvSpPr>
          <p:cNvPr id="54" name="Rectangle 53"/>
          <p:cNvSpPr/>
          <p:nvPr/>
        </p:nvSpPr>
        <p:spPr bwMode="auto">
          <a:xfrm>
            <a:off x="228600" y="1081218"/>
            <a:ext cx="3733800" cy="2743200"/>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5" name="Rectangle 54"/>
          <p:cNvSpPr/>
          <p:nvPr/>
        </p:nvSpPr>
        <p:spPr>
          <a:xfrm>
            <a:off x="5403869" y="6552771"/>
            <a:ext cx="2014579" cy="246221"/>
          </a:xfrm>
          <a:prstGeom prst="rect">
            <a:avLst/>
          </a:prstGeom>
        </p:spPr>
        <p:txBody>
          <a:bodyPr wrap="square">
            <a:spAutoFit/>
          </a:bodyPr>
          <a:lstStyle/>
          <a:p>
            <a:pPr algn="ctr"/>
            <a:r>
              <a:rPr lang="en-US" sz="1000" dirty="0" smtClean="0"/>
              <a:t>Scene by </a:t>
            </a:r>
            <a:r>
              <a:rPr lang="en-US" sz="1000" dirty="0" err="1" smtClean="0"/>
              <a:t>Wojciech</a:t>
            </a:r>
            <a:r>
              <a:rPr lang="en-US" sz="1000" dirty="0" smtClean="0"/>
              <a:t> </a:t>
            </a:r>
            <a:r>
              <a:rPr lang="en-US" sz="1000" dirty="0" err="1" smtClean="0"/>
              <a:t>Jarosz</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left)">
                                      <p:cBhvr>
                                        <p:cTn id="11" dur="1000"/>
                                        <p:tgtEl>
                                          <p:spTgt spid="8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1000"/>
                                        <p:tgtEl>
                                          <p:spTgt spid="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8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Multilevel denoising</a:t>
            </a:r>
            <a:endParaRPr lang="en-US" dirty="0"/>
          </a:p>
        </p:txBody>
      </p:sp>
      <p:sp>
        <p:nvSpPr>
          <p:cNvPr id="3" name="Content Placeholder 2"/>
          <p:cNvSpPr>
            <a:spLocks noGrp="1"/>
          </p:cNvSpPr>
          <p:nvPr>
            <p:ph idx="1"/>
          </p:nvPr>
        </p:nvSpPr>
        <p:spPr/>
        <p:txBody>
          <a:bodyPr/>
          <a:lstStyle/>
          <a:p>
            <a:r>
              <a:rPr lang="en-US" dirty="0" smtClean="0"/>
              <a:t>For each pixel pick the two closest layers</a:t>
            </a:r>
          </a:p>
          <a:p>
            <a:r>
              <a:rPr lang="en-US" dirty="0" smtClean="0"/>
              <a:t>Interpolate the pixel value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3873" y="2543686"/>
            <a:ext cx="4547054" cy="419729"/>
          </a:xfrm>
          <a:prstGeom prst="rect">
            <a:avLst/>
          </a:prstGeom>
        </p:spPr>
      </p:pic>
    </p:spTree>
    <p:extLst>
      <p:ext uri="{BB962C8B-B14F-4D97-AF65-F5344CB8AC3E}">
        <p14:creationId xmlns:p14="http://schemas.microsoft.com/office/powerpoint/2010/main" val="285225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sampling</a:t>
            </a:r>
            <a:endParaRPr lang="en-US" dirty="0"/>
          </a:p>
        </p:txBody>
      </p:sp>
      <p:sp>
        <p:nvSpPr>
          <p:cNvPr id="3" name="Content Placeholder 2"/>
          <p:cNvSpPr>
            <a:spLocks noGrp="1"/>
          </p:cNvSpPr>
          <p:nvPr>
            <p:ph idx="1"/>
          </p:nvPr>
        </p:nvSpPr>
        <p:spPr/>
        <p:txBody>
          <a:bodyPr/>
          <a:lstStyle/>
          <a:p>
            <a:r>
              <a:rPr lang="en-US" dirty="0" smtClean="0"/>
              <a:t>We can use the noise estimation to sample more in the noisier regions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Evaluated our framework using two image </a:t>
            </a:r>
            <a:r>
              <a:rPr lang="en-US" dirty="0" err="1" smtClean="0"/>
              <a:t>denoising</a:t>
            </a:r>
            <a:r>
              <a:rPr lang="en-US" dirty="0" smtClean="0"/>
              <a:t> algorithms</a:t>
            </a:r>
          </a:p>
          <a:p>
            <a:pPr lvl="1"/>
            <a:r>
              <a:rPr lang="en-US" dirty="0" smtClean="0"/>
              <a:t>BLS-GSM </a:t>
            </a:r>
            <a:r>
              <a:rPr lang="en-US" sz="2400" dirty="0" smtClean="0">
                <a:solidFill>
                  <a:srgbClr val="92D050"/>
                </a:solidFill>
              </a:rPr>
              <a:t>[</a:t>
            </a:r>
            <a:r>
              <a:rPr lang="en-US" sz="2400" dirty="0" err="1" smtClean="0">
                <a:solidFill>
                  <a:srgbClr val="92D050"/>
                </a:solidFill>
              </a:rPr>
              <a:t>Portilla</a:t>
            </a:r>
            <a:r>
              <a:rPr lang="en-US" sz="2400" dirty="0" smtClean="0">
                <a:solidFill>
                  <a:srgbClr val="92D050"/>
                </a:solidFill>
              </a:rPr>
              <a:t> et al. 2003]</a:t>
            </a:r>
          </a:p>
          <a:p>
            <a:pPr lvl="1"/>
            <a:r>
              <a:rPr lang="en-US" dirty="0" smtClean="0"/>
              <a:t>BM3D </a:t>
            </a:r>
            <a:r>
              <a:rPr lang="en-US" sz="2400" dirty="0" smtClean="0">
                <a:solidFill>
                  <a:srgbClr val="92D050"/>
                </a:solidFill>
              </a:rPr>
              <a:t>[</a:t>
            </a:r>
            <a:r>
              <a:rPr lang="en-US" sz="2400" dirty="0" err="1" smtClean="0">
                <a:solidFill>
                  <a:srgbClr val="92D050"/>
                </a:solidFill>
              </a:rPr>
              <a:t>Dabov</a:t>
            </a:r>
            <a:r>
              <a:rPr lang="en-US" sz="2400" dirty="0" smtClean="0">
                <a:solidFill>
                  <a:srgbClr val="92D050"/>
                </a:solidFill>
              </a:rPr>
              <a:t> et al. 2007]</a:t>
            </a:r>
            <a:endParaRPr lang="en-US" sz="2400" dirty="0">
              <a:solidFill>
                <a:srgbClr val="92D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Gargoyle </a:t>
            </a:r>
            <a:r>
              <a:rPr lang="en-US" dirty="0" smtClean="0"/>
              <a:t>(GI)</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04" y="1448857"/>
            <a:ext cx="4114800" cy="41148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504" y="1448857"/>
            <a:ext cx="4114800" cy="4114800"/>
          </a:xfrm>
          <a:prstGeom prst="rect">
            <a:avLst/>
          </a:prstGeom>
          <a:ln>
            <a:solidFill>
              <a:schemeClr val="tx1"/>
            </a:solidFill>
          </a:ln>
        </p:spPr>
      </p:pic>
      <p:sp>
        <p:nvSpPr>
          <p:cNvPr id="6" name="TextBox 5"/>
          <p:cNvSpPr txBox="1"/>
          <p:nvPr/>
        </p:nvSpPr>
        <p:spPr>
          <a:xfrm>
            <a:off x="1536438" y="5545785"/>
            <a:ext cx="1499128" cy="830997"/>
          </a:xfrm>
          <a:prstGeom prst="rect">
            <a:avLst/>
          </a:prstGeom>
          <a:noFill/>
        </p:spPr>
        <p:txBody>
          <a:bodyPr wrap="none" rtlCol="0">
            <a:spAutoFit/>
          </a:bodyPr>
          <a:lstStyle/>
          <a:p>
            <a:pPr algn="ctr"/>
            <a:r>
              <a:rPr lang="en-US" dirty="0" smtClean="0"/>
              <a:t>Input MC</a:t>
            </a:r>
            <a:endParaRPr lang="en-US" dirty="0"/>
          </a:p>
          <a:p>
            <a:pPr algn="ctr"/>
            <a:r>
              <a:rPr lang="en-US" dirty="0" smtClean="0"/>
              <a:t>87.1 s</a:t>
            </a:r>
            <a:endParaRPr lang="en-US" dirty="0"/>
          </a:p>
        </p:txBody>
      </p:sp>
      <p:sp>
        <p:nvSpPr>
          <p:cNvPr id="7" name="TextBox 6"/>
          <p:cNvSpPr txBox="1"/>
          <p:nvPr/>
        </p:nvSpPr>
        <p:spPr>
          <a:xfrm>
            <a:off x="5818295" y="5551787"/>
            <a:ext cx="2079415" cy="830997"/>
          </a:xfrm>
          <a:prstGeom prst="rect">
            <a:avLst/>
          </a:prstGeom>
          <a:noFill/>
        </p:spPr>
        <p:txBody>
          <a:bodyPr wrap="none" rtlCol="0">
            <a:spAutoFit/>
          </a:bodyPr>
          <a:lstStyle/>
          <a:p>
            <a:pPr algn="ctr"/>
            <a:r>
              <a:rPr lang="en-US" dirty="0" smtClean="0"/>
              <a:t>Ground truth</a:t>
            </a:r>
          </a:p>
          <a:p>
            <a:pPr algn="ctr"/>
            <a:r>
              <a:rPr lang="en-US" dirty="0" smtClean="0"/>
              <a:t>~ 12 hours</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04" y="1449704"/>
            <a:ext cx="4114800" cy="4114800"/>
          </a:xfrm>
          <a:prstGeom prst="rect">
            <a:avLst/>
          </a:prstGeom>
          <a:ln>
            <a:solidFill>
              <a:schemeClr val="tx1"/>
            </a:solidFill>
          </a:ln>
        </p:spPr>
      </p:pic>
      <p:sp>
        <p:nvSpPr>
          <p:cNvPr id="11" name="TextBox 10"/>
          <p:cNvSpPr txBox="1"/>
          <p:nvPr/>
        </p:nvSpPr>
        <p:spPr>
          <a:xfrm>
            <a:off x="1252710" y="5555310"/>
            <a:ext cx="2066591" cy="830997"/>
          </a:xfrm>
          <a:prstGeom prst="rect">
            <a:avLst/>
          </a:prstGeom>
          <a:noFill/>
        </p:spPr>
        <p:txBody>
          <a:bodyPr wrap="none" rtlCol="0">
            <a:spAutoFit/>
          </a:bodyPr>
          <a:lstStyle/>
          <a:p>
            <a:pPr algn="ctr"/>
            <a:r>
              <a:rPr lang="en-US" dirty="0" smtClean="0"/>
              <a:t>Ours (BM3D)</a:t>
            </a:r>
          </a:p>
          <a:p>
            <a:pPr algn="ctr"/>
            <a:r>
              <a:rPr lang="en-US" dirty="0" smtClean="0"/>
              <a:t>98.6 s</a:t>
            </a:r>
            <a:endParaRPr lang="en-US" dirty="0"/>
          </a:p>
        </p:txBody>
      </p:sp>
      <p:sp>
        <p:nvSpPr>
          <p:cNvPr id="12" name="Rectangle 11"/>
          <p:cNvSpPr/>
          <p:nvPr/>
        </p:nvSpPr>
        <p:spPr>
          <a:xfrm>
            <a:off x="5431167" y="951325"/>
            <a:ext cx="2853666" cy="461665"/>
          </a:xfrm>
          <a:prstGeom prst="rect">
            <a:avLst/>
          </a:prstGeom>
        </p:spPr>
        <p:txBody>
          <a:bodyPr wrap="none">
            <a:spAutoFit/>
          </a:bodyPr>
          <a:lstStyle/>
          <a:p>
            <a:pPr algn="ctr"/>
            <a:r>
              <a:rPr lang="en-US" dirty="0" smtClean="0"/>
              <a:t>16K samples/pixel</a:t>
            </a:r>
            <a:endParaRPr lang="en-US" dirty="0"/>
          </a:p>
        </p:txBody>
      </p:sp>
      <p:sp>
        <p:nvSpPr>
          <p:cNvPr id="13" name="Rectangle 12"/>
          <p:cNvSpPr/>
          <p:nvPr/>
        </p:nvSpPr>
        <p:spPr>
          <a:xfrm>
            <a:off x="970580" y="951325"/>
            <a:ext cx="2630848" cy="461665"/>
          </a:xfrm>
          <a:prstGeom prst="rect">
            <a:avLst/>
          </a:prstGeom>
        </p:spPr>
        <p:txBody>
          <a:bodyPr wrap="none">
            <a:spAutoFit/>
          </a:bodyPr>
          <a:lstStyle/>
          <a:p>
            <a:pPr algn="ctr"/>
            <a:r>
              <a:rPr lang="en-US" dirty="0" smtClean="0"/>
              <a:t>32 samples/pixel</a:t>
            </a:r>
            <a:endParaRPr lang="en-US" dirty="0"/>
          </a:p>
        </p:txBody>
      </p:sp>
      <p:sp>
        <p:nvSpPr>
          <p:cNvPr id="8" name="Rectangle 7"/>
          <p:cNvSpPr/>
          <p:nvPr/>
        </p:nvSpPr>
        <p:spPr>
          <a:xfrm>
            <a:off x="2851815" y="6482369"/>
            <a:ext cx="3491170" cy="246221"/>
          </a:xfrm>
          <a:prstGeom prst="rect">
            <a:avLst/>
          </a:prstGeom>
        </p:spPr>
        <p:txBody>
          <a:bodyPr wrap="square">
            <a:spAutoFit/>
          </a:bodyPr>
          <a:lstStyle/>
          <a:p>
            <a:pPr algn="ctr"/>
            <a:r>
              <a:rPr lang="en-US" sz="1000" dirty="0" smtClean="0">
                <a:solidFill>
                  <a:srgbClr val="E4E4E4"/>
                </a:solidFill>
              </a:rPr>
              <a:t>Scene by </a:t>
            </a:r>
            <a:r>
              <a:rPr lang="en-US" sz="1000" dirty="0" smtClean="0"/>
              <a:t>INRIA </a:t>
            </a:r>
            <a:r>
              <a:rPr lang="en-US" sz="1000" dirty="0"/>
              <a:t>via the AIM@SHAPE repository</a:t>
            </a:r>
            <a:endParaRPr lang="en-US" sz="1000" dirty="0">
              <a:solidFill>
                <a:srgbClr val="E4E4E4"/>
              </a:solidFill>
            </a:endParaRPr>
          </a:p>
        </p:txBody>
      </p:sp>
    </p:spTree>
    <p:extLst>
      <p:ext uri="{BB962C8B-B14F-4D97-AF65-F5344CB8AC3E}">
        <p14:creationId xmlns:p14="http://schemas.microsoft.com/office/powerpoint/2010/main" val="420466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11" grpId="0"/>
      <p:bldP spid="12" grpId="0"/>
      <p:bldP spid="13"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Gargoyle </a:t>
            </a:r>
            <a:r>
              <a:rPr lang="en-US" dirty="0" smtClean="0"/>
              <a:t>(GI)</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04" y="1448857"/>
            <a:ext cx="4114800" cy="41148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504" y="1448857"/>
            <a:ext cx="4114800" cy="4114800"/>
          </a:xfrm>
          <a:prstGeom prst="rect">
            <a:avLst/>
          </a:prstGeom>
          <a:ln>
            <a:solidFill>
              <a:schemeClr val="tx1"/>
            </a:solidFill>
          </a:ln>
        </p:spPr>
      </p:pic>
      <p:sp>
        <p:nvSpPr>
          <p:cNvPr id="6" name="TextBox 5"/>
          <p:cNvSpPr txBox="1"/>
          <p:nvPr/>
        </p:nvSpPr>
        <p:spPr>
          <a:xfrm>
            <a:off x="980196" y="5545785"/>
            <a:ext cx="2611612" cy="830997"/>
          </a:xfrm>
          <a:prstGeom prst="rect">
            <a:avLst/>
          </a:prstGeom>
          <a:noFill/>
        </p:spPr>
        <p:txBody>
          <a:bodyPr wrap="none" rtlCol="0">
            <a:spAutoFit/>
          </a:bodyPr>
          <a:lstStyle/>
          <a:p>
            <a:pPr algn="ctr"/>
            <a:r>
              <a:rPr lang="en-US" dirty="0" smtClean="0"/>
              <a:t>Ours (BLS-GSM)</a:t>
            </a:r>
          </a:p>
          <a:p>
            <a:pPr algn="ctr"/>
            <a:r>
              <a:rPr lang="en-US" dirty="0" smtClean="0"/>
              <a:t>168.2 s</a:t>
            </a:r>
            <a:endParaRPr lang="en-US" dirty="0"/>
          </a:p>
        </p:txBody>
      </p:sp>
      <p:sp>
        <p:nvSpPr>
          <p:cNvPr id="7" name="TextBox 6"/>
          <p:cNvSpPr txBox="1"/>
          <p:nvPr/>
        </p:nvSpPr>
        <p:spPr>
          <a:xfrm>
            <a:off x="5818295" y="5551787"/>
            <a:ext cx="2079415" cy="830997"/>
          </a:xfrm>
          <a:prstGeom prst="rect">
            <a:avLst/>
          </a:prstGeom>
          <a:noFill/>
        </p:spPr>
        <p:txBody>
          <a:bodyPr wrap="none" rtlCol="0">
            <a:spAutoFit/>
          </a:bodyPr>
          <a:lstStyle/>
          <a:p>
            <a:pPr algn="ctr"/>
            <a:r>
              <a:rPr lang="en-US" dirty="0" smtClean="0"/>
              <a:t>Ground truth</a:t>
            </a:r>
          </a:p>
          <a:p>
            <a:pPr algn="ctr"/>
            <a:r>
              <a:rPr lang="en-US" dirty="0" smtClean="0"/>
              <a:t>~ 12 hours</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04" y="1449704"/>
            <a:ext cx="4114800" cy="4114800"/>
          </a:xfrm>
          <a:prstGeom prst="rect">
            <a:avLst/>
          </a:prstGeom>
          <a:ln>
            <a:solidFill>
              <a:schemeClr val="tx1"/>
            </a:solidFill>
          </a:ln>
        </p:spPr>
      </p:pic>
      <p:sp>
        <p:nvSpPr>
          <p:cNvPr id="11" name="TextBox 10"/>
          <p:cNvSpPr txBox="1"/>
          <p:nvPr/>
        </p:nvSpPr>
        <p:spPr>
          <a:xfrm>
            <a:off x="1252710" y="5555310"/>
            <a:ext cx="2066591" cy="830997"/>
          </a:xfrm>
          <a:prstGeom prst="rect">
            <a:avLst/>
          </a:prstGeom>
          <a:noFill/>
        </p:spPr>
        <p:txBody>
          <a:bodyPr wrap="none" rtlCol="0">
            <a:spAutoFit/>
          </a:bodyPr>
          <a:lstStyle/>
          <a:p>
            <a:pPr algn="ctr"/>
            <a:r>
              <a:rPr lang="en-US" dirty="0" smtClean="0"/>
              <a:t>Ours (BM3D)</a:t>
            </a:r>
          </a:p>
          <a:p>
            <a:pPr algn="ctr"/>
            <a:r>
              <a:rPr lang="en-US" dirty="0" smtClean="0"/>
              <a:t>98.6 s</a:t>
            </a:r>
            <a:endParaRPr lang="en-US" dirty="0"/>
          </a:p>
        </p:txBody>
      </p:sp>
      <p:sp>
        <p:nvSpPr>
          <p:cNvPr id="12" name="Rectangle 11"/>
          <p:cNvSpPr/>
          <p:nvPr/>
        </p:nvSpPr>
        <p:spPr>
          <a:xfrm>
            <a:off x="5431167" y="951325"/>
            <a:ext cx="2853666" cy="461665"/>
          </a:xfrm>
          <a:prstGeom prst="rect">
            <a:avLst/>
          </a:prstGeom>
        </p:spPr>
        <p:txBody>
          <a:bodyPr wrap="none">
            <a:spAutoFit/>
          </a:bodyPr>
          <a:lstStyle/>
          <a:p>
            <a:pPr algn="ctr"/>
            <a:r>
              <a:rPr lang="en-US" dirty="0" smtClean="0"/>
              <a:t>16K samples/pixel</a:t>
            </a:r>
            <a:endParaRPr lang="en-US" dirty="0"/>
          </a:p>
        </p:txBody>
      </p:sp>
      <p:sp>
        <p:nvSpPr>
          <p:cNvPr id="13" name="Rectangle 12"/>
          <p:cNvSpPr/>
          <p:nvPr/>
        </p:nvSpPr>
        <p:spPr>
          <a:xfrm>
            <a:off x="970580" y="951325"/>
            <a:ext cx="2630848" cy="461665"/>
          </a:xfrm>
          <a:prstGeom prst="rect">
            <a:avLst/>
          </a:prstGeom>
        </p:spPr>
        <p:txBody>
          <a:bodyPr wrap="none">
            <a:spAutoFit/>
          </a:bodyPr>
          <a:lstStyle/>
          <a:p>
            <a:pPr algn="ctr"/>
            <a:r>
              <a:rPr lang="en-US" dirty="0" smtClean="0"/>
              <a:t>32 samples/pixel</a:t>
            </a:r>
            <a:endParaRPr lang="en-US" dirty="0"/>
          </a:p>
        </p:txBody>
      </p:sp>
      <p:sp>
        <p:nvSpPr>
          <p:cNvPr id="8" name="Rectangle 7"/>
          <p:cNvSpPr/>
          <p:nvPr/>
        </p:nvSpPr>
        <p:spPr>
          <a:xfrm>
            <a:off x="2851815" y="6482369"/>
            <a:ext cx="3491170" cy="246221"/>
          </a:xfrm>
          <a:prstGeom prst="rect">
            <a:avLst/>
          </a:prstGeom>
        </p:spPr>
        <p:txBody>
          <a:bodyPr wrap="square">
            <a:spAutoFit/>
          </a:bodyPr>
          <a:lstStyle/>
          <a:p>
            <a:pPr algn="ctr"/>
            <a:r>
              <a:rPr lang="en-US" sz="1000" dirty="0">
                <a:solidFill>
                  <a:srgbClr val="E4E4E4"/>
                </a:solidFill>
              </a:rPr>
              <a:t>Scene by </a:t>
            </a:r>
            <a:r>
              <a:rPr lang="en-US" sz="1000" dirty="0"/>
              <a:t>INRIA via the AIM@SHAPE repository</a:t>
            </a:r>
            <a:endParaRPr lang="en-US" sz="1000" dirty="0">
              <a:solidFill>
                <a:srgbClr val="E4E4E4"/>
              </a:solidFill>
            </a:endParaRPr>
          </a:p>
        </p:txBody>
      </p:sp>
    </p:spTree>
    <p:extLst>
      <p:ext uri="{BB962C8B-B14F-4D97-AF65-F5344CB8AC3E}">
        <p14:creationId xmlns:p14="http://schemas.microsoft.com/office/powerpoint/2010/main" val="26260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Gargoyle </a:t>
            </a:r>
            <a:r>
              <a:rPr lang="en-US" dirty="0" smtClean="0"/>
              <a:t>(GI</a:t>
            </a:r>
            <a:r>
              <a:rPr lang="en-US" dirty="0"/>
              <a:t>)</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92" y="1951744"/>
            <a:ext cx="2834640" cy="2834640"/>
          </a:xfrm>
          <a:prstGeom prst="rect">
            <a:avLst/>
          </a:prstGeom>
          <a:ln>
            <a:solidFill>
              <a:schemeClr val="tx1"/>
            </a:solidFill>
          </a:ln>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4123" y="1951744"/>
            <a:ext cx="2834640" cy="2834640"/>
          </a:xfrm>
          <a:prstGeom prst="rect">
            <a:avLst/>
          </a:prstGeom>
          <a:ln>
            <a:solidFill>
              <a:schemeClr val="tx1"/>
            </a:solid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154" y="1927595"/>
            <a:ext cx="2834640" cy="2834640"/>
          </a:xfrm>
          <a:prstGeom prst="rect">
            <a:avLst/>
          </a:prstGeom>
          <a:ln>
            <a:solidFill>
              <a:schemeClr val="tx1"/>
            </a:solidFill>
          </a:ln>
        </p:spPr>
      </p:pic>
      <p:sp>
        <p:nvSpPr>
          <p:cNvPr id="20" name="TextBox 19"/>
          <p:cNvSpPr txBox="1"/>
          <p:nvPr/>
        </p:nvSpPr>
        <p:spPr>
          <a:xfrm>
            <a:off x="269606" y="1446198"/>
            <a:ext cx="2611612" cy="461665"/>
          </a:xfrm>
          <a:prstGeom prst="rect">
            <a:avLst/>
          </a:prstGeom>
          <a:noFill/>
        </p:spPr>
        <p:txBody>
          <a:bodyPr wrap="none" rtlCol="0">
            <a:spAutoFit/>
          </a:bodyPr>
          <a:lstStyle/>
          <a:p>
            <a:pPr algn="ctr"/>
            <a:r>
              <a:rPr lang="en-US" dirty="0" smtClean="0"/>
              <a:t>Ours (BLS-GSM)</a:t>
            </a:r>
            <a:endParaRPr lang="en-US" dirty="0"/>
          </a:p>
        </p:txBody>
      </p:sp>
      <p:sp>
        <p:nvSpPr>
          <p:cNvPr id="22" name="TextBox 21"/>
          <p:cNvSpPr txBox="1"/>
          <p:nvPr/>
        </p:nvSpPr>
        <p:spPr>
          <a:xfrm>
            <a:off x="3528149" y="1446199"/>
            <a:ext cx="2066591" cy="461665"/>
          </a:xfrm>
          <a:prstGeom prst="rect">
            <a:avLst/>
          </a:prstGeom>
          <a:noFill/>
        </p:spPr>
        <p:txBody>
          <a:bodyPr wrap="none" rtlCol="0">
            <a:spAutoFit/>
          </a:bodyPr>
          <a:lstStyle/>
          <a:p>
            <a:pPr algn="ctr"/>
            <a:r>
              <a:rPr lang="en-US" dirty="0" smtClean="0"/>
              <a:t>Ours (BM3D)</a:t>
            </a:r>
            <a:endParaRPr lang="en-US" dirty="0"/>
          </a:p>
        </p:txBody>
      </p:sp>
      <p:sp>
        <p:nvSpPr>
          <p:cNvPr id="23" name="TextBox 22"/>
          <p:cNvSpPr txBox="1"/>
          <p:nvPr/>
        </p:nvSpPr>
        <p:spPr>
          <a:xfrm>
            <a:off x="7241941" y="1446960"/>
            <a:ext cx="611066" cy="461665"/>
          </a:xfrm>
          <a:prstGeom prst="rect">
            <a:avLst/>
          </a:prstGeom>
          <a:noFill/>
        </p:spPr>
        <p:txBody>
          <a:bodyPr wrap="none" rtlCol="0">
            <a:spAutoFit/>
          </a:bodyPr>
          <a:lstStyle/>
          <a:p>
            <a:pPr algn="ctr"/>
            <a:r>
              <a:rPr lang="en-US" dirty="0" smtClean="0"/>
              <a:t>GT</a:t>
            </a:r>
            <a:endParaRPr lang="en-US" dirty="0"/>
          </a:p>
        </p:txBody>
      </p:sp>
      <p:sp>
        <p:nvSpPr>
          <p:cNvPr id="19" name="Rectangle 18"/>
          <p:cNvSpPr/>
          <p:nvPr/>
        </p:nvSpPr>
        <p:spPr>
          <a:xfrm>
            <a:off x="3863795" y="4946900"/>
            <a:ext cx="1481496" cy="1200329"/>
          </a:xfrm>
          <a:prstGeom prst="rect">
            <a:avLst/>
          </a:prstGeom>
        </p:spPr>
        <p:txBody>
          <a:bodyPr wrap="none">
            <a:spAutoFit/>
          </a:bodyPr>
          <a:lstStyle/>
          <a:p>
            <a:pPr algn="ctr"/>
            <a:r>
              <a:rPr lang="en-US" dirty="0" smtClean="0"/>
              <a:t>98.6 s</a:t>
            </a:r>
          </a:p>
          <a:p>
            <a:pPr algn="ctr"/>
            <a:r>
              <a:rPr lang="en-US" dirty="0" smtClean="0">
                <a:solidFill>
                  <a:srgbClr val="92D050"/>
                </a:solidFill>
              </a:rPr>
              <a:t>2.00x10</a:t>
            </a:r>
            <a:r>
              <a:rPr lang="en-US" baseline="30000" dirty="0" smtClean="0">
                <a:solidFill>
                  <a:srgbClr val="92D050"/>
                </a:solidFill>
              </a:rPr>
              <a:t>-3</a:t>
            </a:r>
          </a:p>
          <a:p>
            <a:pPr algn="ctr"/>
            <a:r>
              <a:rPr lang="en-US" dirty="0" smtClean="0">
                <a:solidFill>
                  <a:srgbClr val="5E8AB4"/>
                </a:solidFill>
              </a:rPr>
              <a:t>0.989</a:t>
            </a:r>
            <a:endParaRPr lang="en-US" dirty="0">
              <a:solidFill>
                <a:srgbClr val="5E8AB4"/>
              </a:solidFill>
            </a:endParaRPr>
          </a:p>
        </p:txBody>
      </p:sp>
      <p:sp>
        <p:nvSpPr>
          <p:cNvPr id="27" name="Rectangle 26"/>
          <p:cNvSpPr/>
          <p:nvPr/>
        </p:nvSpPr>
        <p:spPr>
          <a:xfrm>
            <a:off x="805810" y="4946900"/>
            <a:ext cx="1539204" cy="1200329"/>
          </a:xfrm>
          <a:prstGeom prst="rect">
            <a:avLst/>
          </a:prstGeom>
        </p:spPr>
        <p:txBody>
          <a:bodyPr wrap="none">
            <a:spAutoFit/>
          </a:bodyPr>
          <a:lstStyle/>
          <a:p>
            <a:pPr algn="ctr"/>
            <a:r>
              <a:rPr lang="en-US" dirty="0" smtClean="0"/>
              <a:t>168.2 s</a:t>
            </a:r>
          </a:p>
          <a:p>
            <a:pPr algn="ctr"/>
            <a:r>
              <a:rPr lang="en-US" dirty="0" smtClean="0">
                <a:solidFill>
                  <a:srgbClr val="92D050"/>
                </a:solidFill>
              </a:rPr>
              <a:t>2.47x10</a:t>
            </a:r>
            <a:r>
              <a:rPr lang="en-US" baseline="30000" dirty="0" smtClean="0">
                <a:solidFill>
                  <a:srgbClr val="92D050"/>
                </a:solidFill>
              </a:rPr>
              <a:t>-3</a:t>
            </a:r>
            <a:r>
              <a:rPr lang="en-US" baseline="30000" dirty="0" smtClean="0">
                <a:solidFill>
                  <a:srgbClr val="00B050"/>
                </a:solidFill>
              </a:rPr>
              <a:t> </a:t>
            </a:r>
          </a:p>
          <a:p>
            <a:pPr algn="ctr"/>
            <a:r>
              <a:rPr lang="en-US" dirty="0" smtClean="0">
                <a:solidFill>
                  <a:srgbClr val="5E8AB4"/>
                </a:solidFill>
              </a:rPr>
              <a:t>0.988</a:t>
            </a:r>
            <a:endParaRPr lang="en-US" dirty="0">
              <a:solidFill>
                <a:srgbClr val="5E8AB4"/>
              </a:solidFill>
            </a:endParaRPr>
          </a:p>
        </p:txBody>
      </p:sp>
      <p:sp>
        <p:nvSpPr>
          <p:cNvPr id="31" name="Rectangle 30"/>
          <p:cNvSpPr/>
          <p:nvPr/>
        </p:nvSpPr>
        <p:spPr>
          <a:xfrm>
            <a:off x="6488530" y="5316232"/>
            <a:ext cx="2117887" cy="830997"/>
          </a:xfrm>
          <a:prstGeom prst="rect">
            <a:avLst/>
          </a:prstGeom>
        </p:spPr>
        <p:txBody>
          <a:bodyPr wrap="none">
            <a:spAutoFit/>
          </a:bodyPr>
          <a:lstStyle/>
          <a:p>
            <a:pPr algn="ctr"/>
            <a:r>
              <a:rPr lang="en-US" dirty="0" smtClean="0">
                <a:solidFill>
                  <a:srgbClr val="92D050"/>
                </a:solidFill>
              </a:rPr>
              <a:t>Relative MSE</a:t>
            </a:r>
          </a:p>
          <a:p>
            <a:pPr algn="ctr"/>
            <a:r>
              <a:rPr lang="en-US" dirty="0" smtClean="0">
                <a:solidFill>
                  <a:srgbClr val="5E8AB4"/>
                </a:solidFill>
              </a:rPr>
              <a:t>SSIM</a:t>
            </a:r>
            <a:endParaRPr lang="en-US" dirty="0">
              <a:solidFill>
                <a:srgbClr val="5E8AB4"/>
              </a:solidFill>
            </a:endParaRPr>
          </a:p>
        </p:txBody>
      </p:sp>
    </p:spTree>
    <p:extLst>
      <p:ext uri="{BB962C8B-B14F-4D97-AF65-F5344CB8AC3E}">
        <p14:creationId xmlns:p14="http://schemas.microsoft.com/office/powerpoint/2010/main" val="189240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19" grpId="0"/>
      <p:bldP spid="27"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Comparison</a:t>
            </a:r>
          </a:p>
          <a:p>
            <a:pPr lvl="1"/>
            <a:r>
              <a:rPr lang="en-US" dirty="0" smtClean="0"/>
              <a:t>Our method with BM3D</a:t>
            </a:r>
          </a:p>
          <a:p>
            <a:pPr lvl="1"/>
            <a:r>
              <a:rPr lang="en-US" dirty="0" smtClean="0"/>
              <a:t>ASR </a:t>
            </a:r>
            <a:r>
              <a:rPr lang="en-US" sz="2400" dirty="0" smtClean="0">
                <a:solidFill>
                  <a:srgbClr val="92D050"/>
                </a:solidFill>
              </a:rPr>
              <a:t>[</a:t>
            </a:r>
            <a:r>
              <a:rPr lang="en-US" sz="2400" dirty="0" err="1" smtClean="0">
                <a:solidFill>
                  <a:srgbClr val="92D050"/>
                </a:solidFill>
              </a:rPr>
              <a:t>Rousselle</a:t>
            </a:r>
            <a:r>
              <a:rPr lang="en-US" sz="2400" dirty="0" smtClean="0">
                <a:solidFill>
                  <a:srgbClr val="92D050"/>
                </a:solidFill>
              </a:rPr>
              <a:t> et al. 2011]</a:t>
            </a:r>
          </a:p>
        </p:txBody>
      </p:sp>
    </p:spTree>
    <p:extLst>
      <p:ext uri="{BB962C8B-B14F-4D97-AF65-F5344CB8AC3E}">
        <p14:creationId xmlns:p14="http://schemas.microsoft.com/office/powerpoint/2010/main" val="112123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err="1" smtClean="0"/>
              <a:t>Sibenik</a:t>
            </a:r>
            <a:r>
              <a:rPr lang="en-US" cap="small" dirty="0" smtClean="0"/>
              <a:t> </a:t>
            </a:r>
            <a:r>
              <a:rPr lang="en-US" dirty="0" smtClean="0"/>
              <a:t>(GI + DOF)</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04" y="1448857"/>
            <a:ext cx="4114800" cy="41148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504" y="1448857"/>
            <a:ext cx="4114800" cy="4114800"/>
          </a:xfrm>
          <a:prstGeom prst="rect">
            <a:avLst/>
          </a:prstGeom>
          <a:ln>
            <a:solidFill>
              <a:schemeClr val="tx1"/>
            </a:solidFill>
          </a:ln>
        </p:spPr>
      </p:pic>
      <p:sp>
        <p:nvSpPr>
          <p:cNvPr id="6" name="TextBox 5"/>
          <p:cNvSpPr txBox="1"/>
          <p:nvPr/>
        </p:nvSpPr>
        <p:spPr>
          <a:xfrm>
            <a:off x="1536438" y="5545785"/>
            <a:ext cx="1499128" cy="830997"/>
          </a:xfrm>
          <a:prstGeom prst="rect">
            <a:avLst/>
          </a:prstGeom>
          <a:noFill/>
        </p:spPr>
        <p:txBody>
          <a:bodyPr wrap="none" rtlCol="0">
            <a:spAutoFit/>
          </a:bodyPr>
          <a:lstStyle/>
          <a:p>
            <a:pPr algn="ctr"/>
            <a:r>
              <a:rPr lang="en-US" dirty="0" smtClean="0"/>
              <a:t>Input MC</a:t>
            </a:r>
            <a:endParaRPr lang="en-US" dirty="0"/>
          </a:p>
          <a:p>
            <a:pPr algn="ctr"/>
            <a:r>
              <a:rPr lang="en-US" dirty="0" smtClean="0"/>
              <a:t>81.4 s</a:t>
            </a:r>
            <a:endParaRPr lang="en-US" dirty="0"/>
          </a:p>
        </p:txBody>
      </p:sp>
      <p:sp>
        <p:nvSpPr>
          <p:cNvPr id="7" name="TextBox 6"/>
          <p:cNvSpPr txBox="1"/>
          <p:nvPr/>
        </p:nvSpPr>
        <p:spPr>
          <a:xfrm>
            <a:off x="5818295" y="5551787"/>
            <a:ext cx="2079415" cy="830997"/>
          </a:xfrm>
          <a:prstGeom prst="rect">
            <a:avLst/>
          </a:prstGeom>
          <a:noFill/>
        </p:spPr>
        <p:txBody>
          <a:bodyPr wrap="none" rtlCol="0">
            <a:spAutoFit/>
          </a:bodyPr>
          <a:lstStyle/>
          <a:p>
            <a:pPr algn="ctr"/>
            <a:r>
              <a:rPr lang="en-US" dirty="0" smtClean="0"/>
              <a:t>Ground truth</a:t>
            </a:r>
          </a:p>
          <a:p>
            <a:pPr algn="ctr"/>
            <a:r>
              <a:rPr lang="en-US" dirty="0" smtClean="0"/>
              <a:t>~ 3 hours</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04" y="1449704"/>
            <a:ext cx="4114800" cy="4114800"/>
          </a:xfrm>
          <a:prstGeom prst="rect">
            <a:avLst/>
          </a:prstGeom>
          <a:ln>
            <a:solidFill>
              <a:schemeClr val="tx1"/>
            </a:solidFill>
          </a:ln>
        </p:spPr>
      </p:pic>
      <p:sp>
        <p:nvSpPr>
          <p:cNvPr id="11" name="TextBox 10"/>
          <p:cNvSpPr txBox="1"/>
          <p:nvPr/>
        </p:nvSpPr>
        <p:spPr>
          <a:xfrm>
            <a:off x="1252710" y="5555310"/>
            <a:ext cx="2066591" cy="830997"/>
          </a:xfrm>
          <a:prstGeom prst="rect">
            <a:avLst/>
          </a:prstGeom>
          <a:noFill/>
        </p:spPr>
        <p:txBody>
          <a:bodyPr wrap="none" rtlCol="0">
            <a:spAutoFit/>
          </a:bodyPr>
          <a:lstStyle/>
          <a:p>
            <a:pPr algn="ctr"/>
            <a:r>
              <a:rPr lang="en-US" dirty="0" smtClean="0"/>
              <a:t>Ours (BM3D)</a:t>
            </a:r>
          </a:p>
          <a:p>
            <a:pPr algn="ctr"/>
            <a:r>
              <a:rPr lang="en-US" dirty="0" smtClean="0"/>
              <a:t>93.0 s</a:t>
            </a:r>
            <a:endParaRPr lang="en-US" dirty="0"/>
          </a:p>
        </p:txBody>
      </p:sp>
      <p:sp>
        <p:nvSpPr>
          <p:cNvPr id="12" name="Rectangle 11"/>
          <p:cNvSpPr/>
          <p:nvPr/>
        </p:nvSpPr>
        <p:spPr>
          <a:xfrm>
            <a:off x="5516927" y="951325"/>
            <a:ext cx="2682145" cy="461665"/>
          </a:xfrm>
          <a:prstGeom prst="rect">
            <a:avLst/>
          </a:prstGeom>
        </p:spPr>
        <p:txBody>
          <a:bodyPr wrap="none">
            <a:spAutoFit/>
          </a:bodyPr>
          <a:lstStyle/>
          <a:p>
            <a:pPr algn="ctr"/>
            <a:r>
              <a:rPr lang="en-US" dirty="0" smtClean="0"/>
              <a:t>4K samples/pixel</a:t>
            </a:r>
            <a:endParaRPr lang="en-US" dirty="0"/>
          </a:p>
        </p:txBody>
      </p:sp>
      <p:sp>
        <p:nvSpPr>
          <p:cNvPr id="13" name="Rectangle 12"/>
          <p:cNvSpPr/>
          <p:nvPr/>
        </p:nvSpPr>
        <p:spPr>
          <a:xfrm>
            <a:off x="970580" y="951325"/>
            <a:ext cx="2630848" cy="461665"/>
          </a:xfrm>
          <a:prstGeom prst="rect">
            <a:avLst/>
          </a:prstGeom>
        </p:spPr>
        <p:txBody>
          <a:bodyPr wrap="none">
            <a:spAutoFit/>
          </a:bodyPr>
          <a:lstStyle/>
          <a:p>
            <a:pPr algn="ctr"/>
            <a:r>
              <a:rPr lang="en-US" dirty="0" smtClean="0"/>
              <a:t>32 samples/pixel</a:t>
            </a:r>
            <a:endParaRPr lang="en-US" dirty="0"/>
          </a:p>
        </p:txBody>
      </p:sp>
      <p:sp>
        <p:nvSpPr>
          <p:cNvPr id="8" name="Rectangle 7"/>
          <p:cNvSpPr/>
          <p:nvPr/>
        </p:nvSpPr>
        <p:spPr>
          <a:xfrm>
            <a:off x="2851815" y="6482369"/>
            <a:ext cx="3491170" cy="246221"/>
          </a:xfrm>
          <a:prstGeom prst="rect">
            <a:avLst/>
          </a:prstGeom>
        </p:spPr>
        <p:txBody>
          <a:bodyPr wrap="square">
            <a:spAutoFit/>
          </a:bodyPr>
          <a:lstStyle/>
          <a:p>
            <a:pPr algn="ctr"/>
            <a:r>
              <a:rPr lang="en-US" sz="1000" dirty="0">
                <a:solidFill>
                  <a:srgbClr val="E4E4E4"/>
                </a:solidFill>
              </a:rPr>
              <a:t>Scene by </a:t>
            </a:r>
            <a:r>
              <a:rPr lang="en-US" sz="1000" dirty="0"/>
              <a:t>Marko </a:t>
            </a:r>
            <a:r>
              <a:rPr lang="en-US" sz="1000" dirty="0" err="1"/>
              <a:t>Dabrovicand</a:t>
            </a:r>
            <a:r>
              <a:rPr lang="en-US" sz="1000" dirty="0"/>
              <a:t> </a:t>
            </a:r>
            <a:r>
              <a:rPr lang="en-US" sz="1000" dirty="0" err="1"/>
              <a:t>MihovilOdak</a:t>
            </a:r>
            <a:endParaRPr lang="en-US" sz="1000" dirty="0">
              <a:solidFill>
                <a:srgbClr val="E4E4E4"/>
              </a:solidFill>
            </a:endParaRPr>
          </a:p>
        </p:txBody>
      </p:sp>
    </p:spTree>
    <p:extLst>
      <p:ext uri="{BB962C8B-B14F-4D97-AF65-F5344CB8AC3E}">
        <p14:creationId xmlns:p14="http://schemas.microsoft.com/office/powerpoint/2010/main" val="12790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11" grpId="0"/>
      <p:bldP spid="12" grpId="0"/>
      <p:bldP spid="13"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err="1" smtClean="0"/>
              <a:t>Sibenik</a:t>
            </a:r>
            <a:r>
              <a:rPr lang="en-US" cap="small" dirty="0" smtClean="0"/>
              <a:t> </a:t>
            </a:r>
            <a:r>
              <a:rPr lang="en-US" dirty="0" smtClean="0"/>
              <a:t>(GI + DOF)</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04" y="1448857"/>
            <a:ext cx="4114800" cy="41148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504" y="1448857"/>
            <a:ext cx="4114800" cy="4114800"/>
          </a:xfrm>
          <a:prstGeom prst="rect">
            <a:avLst/>
          </a:prstGeom>
          <a:ln>
            <a:solidFill>
              <a:schemeClr val="tx1"/>
            </a:solidFill>
          </a:ln>
        </p:spPr>
      </p:pic>
      <p:sp>
        <p:nvSpPr>
          <p:cNvPr id="6" name="TextBox 5"/>
          <p:cNvSpPr txBox="1"/>
          <p:nvPr/>
        </p:nvSpPr>
        <p:spPr>
          <a:xfrm>
            <a:off x="226469" y="5545785"/>
            <a:ext cx="4119077" cy="830997"/>
          </a:xfrm>
          <a:prstGeom prst="rect">
            <a:avLst/>
          </a:prstGeom>
          <a:noFill/>
        </p:spPr>
        <p:txBody>
          <a:bodyPr wrap="none" rtlCol="0">
            <a:spAutoFit/>
          </a:bodyPr>
          <a:lstStyle/>
          <a:p>
            <a:pPr algn="ctr"/>
            <a:r>
              <a:rPr lang="en-US" dirty="0" err="1" smtClean="0"/>
              <a:t>Rousselle</a:t>
            </a:r>
            <a:r>
              <a:rPr lang="en-US" dirty="0" smtClean="0"/>
              <a:t> et al. 2011 (ASR)</a:t>
            </a:r>
          </a:p>
          <a:p>
            <a:pPr algn="ctr"/>
            <a:r>
              <a:rPr lang="en-US" dirty="0" smtClean="0"/>
              <a:t>92.6 s</a:t>
            </a:r>
            <a:endParaRPr lang="en-US" dirty="0"/>
          </a:p>
        </p:txBody>
      </p:sp>
      <p:sp>
        <p:nvSpPr>
          <p:cNvPr id="7" name="TextBox 6"/>
          <p:cNvSpPr txBox="1"/>
          <p:nvPr/>
        </p:nvSpPr>
        <p:spPr>
          <a:xfrm>
            <a:off x="5818295" y="5551787"/>
            <a:ext cx="2079415" cy="830997"/>
          </a:xfrm>
          <a:prstGeom prst="rect">
            <a:avLst/>
          </a:prstGeom>
          <a:noFill/>
        </p:spPr>
        <p:txBody>
          <a:bodyPr wrap="none" rtlCol="0">
            <a:spAutoFit/>
          </a:bodyPr>
          <a:lstStyle/>
          <a:p>
            <a:pPr algn="ctr"/>
            <a:r>
              <a:rPr lang="en-US" dirty="0" smtClean="0"/>
              <a:t>Ground truth</a:t>
            </a:r>
          </a:p>
          <a:p>
            <a:pPr algn="ctr"/>
            <a:r>
              <a:rPr lang="en-US" dirty="0" smtClean="0"/>
              <a:t>~ </a:t>
            </a:r>
            <a:r>
              <a:rPr lang="en-US" dirty="0"/>
              <a:t>3</a:t>
            </a:r>
            <a:r>
              <a:rPr lang="en-US" dirty="0" smtClean="0"/>
              <a:t> hours</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04" y="1449704"/>
            <a:ext cx="4114800" cy="4114800"/>
          </a:xfrm>
          <a:prstGeom prst="rect">
            <a:avLst/>
          </a:prstGeom>
          <a:ln>
            <a:solidFill>
              <a:schemeClr val="tx1"/>
            </a:solidFill>
          </a:ln>
        </p:spPr>
      </p:pic>
      <p:sp>
        <p:nvSpPr>
          <p:cNvPr id="11" name="TextBox 10"/>
          <p:cNvSpPr txBox="1"/>
          <p:nvPr/>
        </p:nvSpPr>
        <p:spPr>
          <a:xfrm>
            <a:off x="1252710" y="5555310"/>
            <a:ext cx="2066591" cy="830997"/>
          </a:xfrm>
          <a:prstGeom prst="rect">
            <a:avLst/>
          </a:prstGeom>
          <a:noFill/>
        </p:spPr>
        <p:txBody>
          <a:bodyPr wrap="none" rtlCol="0">
            <a:spAutoFit/>
          </a:bodyPr>
          <a:lstStyle/>
          <a:p>
            <a:pPr algn="ctr"/>
            <a:r>
              <a:rPr lang="en-US" dirty="0" smtClean="0"/>
              <a:t>Ours (BM3D)</a:t>
            </a:r>
          </a:p>
          <a:p>
            <a:pPr algn="ctr"/>
            <a:r>
              <a:rPr lang="en-US" dirty="0" smtClean="0"/>
              <a:t>93.0 s</a:t>
            </a:r>
            <a:endParaRPr lang="en-US" dirty="0"/>
          </a:p>
        </p:txBody>
      </p:sp>
      <p:sp>
        <p:nvSpPr>
          <p:cNvPr id="12" name="Rectangle 11"/>
          <p:cNvSpPr/>
          <p:nvPr/>
        </p:nvSpPr>
        <p:spPr>
          <a:xfrm>
            <a:off x="5516927" y="951325"/>
            <a:ext cx="2682145" cy="461665"/>
          </a:xfrm>
          <a:prstGeom prst="rect">
            <a:avLst/>
          </a:prstGeom>
        </p:spPr>
        <p:txBody>
          <a:bodyPr wrap="none">
            <a:spAutoFit/>
          </a:bodyPr>
          <a:lstStyle/>
          <a:p>
            <a:pPr algn="ctr"/>
            <a:r>
              <a:rPr lang="en-US" dirty="0"/>
              <a:t>4</a:t>
            </a:r>
            <a:r>
              <a:rPr lang="en-US" dirty="0" smtClean="0"/>
              <a:t>K samples/pixel</a:t>
            </a:r>
            <a:endParaRPr lang="en-US" dirty="0"/>
          </a:p>
        </p:txBody>
      </p:sp>
      <p:sp>
        <p:nvSpPr>
          <p:cNvPr id="13" name="Rectangle 12"/>
          <p:cNvSpPr/>
          <p:nvPr/>
        </p:nvSpPr>
        <p:spPr>
          <a:xfrm>
            <a:off x="970580" y="951325"/>
            <a:ext cx="2630848" cy="461665"/>
          </a:xfrm>
          <a:prstGeom prst="rect">
            <a:avLst/>
          </a:prstGeom>
        </p:spPr>
        <p:txBody>
          <a:bodyPr wrap="none">
            <a:spAutoFit/>
          </a:bodyPr>
          <a:lstStyle/>
          <a:p>
            <a:pPr algn="ctr"/>
            <a:r>
              <a:rPr lang="en-US" dirty="0" smtClean="0"/>
              <a:t>32 samples/pixel</a:t>
            </a:r>
            <a:endParaRPr lang="en-US" dirty="0"/>
          </a:p>
        </p:txBody>
      </p:sp>
      <p:sp>
        <p:nvSpPr>
          <p:cNvPr id="8" name="Rectangle 7"/>
          <p:cNvSpPr/>
          <p:nvPr/>
        </p:nvSpPr>
        <p:spPr>
          <a:xfrm>
            <a:off x="2851815" y="6482369"/>
            <a:ext cx="3491170" cy="246221"/>
          </a:xfrm>
          <a:prstGeom prst="rect">
            <a:avLst/>
          </a:prstGeom>
        </p:spPr>
        <p:txBody>
          <a:bodyPr wrap="square">
            <a:spAutoFit/>
          </a:bodyPr>
          <a:lstStyle/>
          <a:p>
            <a:pPr algn="ctr"/>
            <a:r>
              <a:rPr lang="en-US" sz="1000" dirty="0">
                <a:solidFill>
                  <a:srgbClr val="E4E4E4"/>
                </a:solidFill>
              </a:rPr>
              <a:t>Scene by </a:t>
            </a:r>
            <a:r>
              <a:rPr lang="en-US" sz="1000" dirty="0" smtClean="0"/>
              <a:t>Marko </a:t>
            </a:r>
            <a:r>
              <a:rPr lang="en-US" sz="1000" dirty="0" err="1"/>
              <a:t>Dabrovicand</a:t>
            </a:r>
            <a:r>
              <a:rPr lang="en-US" sz="1000" dirty="0"/>
              <a:t> </a:t>
            </a:r>
            <a:r>
              <a:rPr lang="en-US" sz="1000" dirty="0" err="1"/>
              <a:t>MihovilOdak</a:t>
            </a:r>
            <a:endParaRPr lang="en-US" sz="1000" dirty="0">
              <a:solidFill>
                <a:srgbClr val="E4E4E4"/>
              </a:solidFill>
            </a:endParaRPr>
          </a:p>
        </p:txBody>
      </p:sp>
      <p:sp>
        <p:nvSpPr>
          <p:cNvPr id="3" name="Rectangle 2"/>
          <p:cNvSpPr/>
          <p:nvPr/>
        </p:nvSpPr>
        <p:spPr bwMode="auto">
          <a:xfrm>
            <a:off x="2286004" y="1489244"/>
            <a:ext cx="228600" cy="219923"/>
          </a:xfrm>
          <a:prstGeom prst="rect">
            <a:avLst/>
          </a:prstGeom>
          <a:noFill/>
          <a:ln w="508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2727989" y="3136005"/>
            <a:ext cx="809495" cy="778769"/>
          </a:xfrm>
          <a:prstGeom prst="rect">
            <a:avLst/>
          </a:prstGeom>
          <a:noFill/>
          <a:ln w="50800" cap="flat" cmpd="sng" algn="ctr">
            <a:solidFill>
              <a:srgbClr val="E93A1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62787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a:t>
            </a:r>
            <a:endParaRPr lang="en-US" dirty="0"/>
          </a:p>
        </p:txBody>
      </p:sp>
      <p:pic>
        <p:nvPicPr>
          <p:cNvPr id="29" name="Content Placeholder 28"/>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72753" y="1106558"/>
            <a:ext cx="2543089" cy="912730"/>
          </a:xfrm>
        </p:spPr>
      </p:pic>
      <p:cxnSp>
        <p:nvCxnSpPr>
          <p:cNvPr id="32" name="Straight Arrow Connector 31"/>
          <p:cNvCxnSpPr/>
          <p:nvPr/>
        </p:nvCxnSpPr>
        <p:spPr bwMode="auto">
          <a:xfrm flipH="1">
            <a:off x="5915842" y="1372287"/>
            <a:ext cx="553441" cy="0"/>
          </a:xfrm>
          <a:prstGeom prst="straightConnector1">
            <a:avLst/>
          </a:prstGeom>
          <a:solidFill>
            <a:schemeClr val="tx2"/>
          </a:solidFill>
          <a:ln w="76200" cap="flat" cmpd="sng" algn="ctr">
            <a:solidFill>
              <a:srgbClr val="92D050"/>
            </a:solidFill>
            <a:prstDash val="solid"/>
            <a:round/>
            <a:headEnd type="none" w="med" len="med"/>
            <a:tailEnd type="triangle"/>
          </a:ln>
          <a:effectLst/>
        </p:spPr>
      </p:cxnSp>
      <p:sp>
        <p:nvSpPr>
          <p:cNvPr id="33" name="TextBox 32"/>
          <p:cNvSpPr txBox="1"/>
          <p:nvPr/>
        </p:nvSpPr>
        <p:spPr>
          <a:xfrm>
            <a:off x="6545270" y="1141454"/>
            <a:ext cx="1773242" cy="461665"/>
          </a:xfrm>
          <a:prstGeom prst="rect">
            <a:avLst/>
          </a:prstGeom>
          <a:noFill/>
        </p:spPr>
        <p:txBody>
          <a:bodyPr wrap="none" rtlCol="0">
            <a:spAutoFit/>
          </a:bodyPr>
          <a:lstStyle/>
          <a:p>
            <a:r>
              <a:rPr lang="en-US" dirty="0">
                <a:solidFill>
                  <a:srgbClr val="92D050"/>
                </a:solidFill>
              </a:rPr>
              <a:t>n</a:t>
            </a:r>
            <a:r>
              <a:rPr lang="en-US" dirty="0" smtClean="0">
                <a:solidFill>
                  <a:srgbClr val="92D050"/>
                </a:solidFill>
              </a:rPr>
              <a:t>oisy pixel</a:t>
            </a:r>
            <a:endParaRPr lang="en-US" dirty="0">
              <a:solidFill>
                <a:srgbClr val="92D050"/>
              </a:solidFill>
            </a:endParaRPr>
          </a:p>
        </p:txBody>
      </p:sp>
      <p:cxnSp>
        <p:nvCxnSpPr>
          <p:cNvPr id="34" name="Straight Arrow Connector 33"/>
          <p:cNvCxnSpPr/>
          <p:nvPr/>
        </p:nvCxnSpPr>
        <p:spPr bwMode="auto">
          <a:xfrm flipV="1">
            <a:off x="4966589" y="2096632"/>
            <a:ext cx="1" cy="526694"/>
          </a:xfrm>
          <a:prstGeom prst="straightConnector1">
            <a:avLst/>
          </a:prstGeom>
          <a:solidFill>
            <a:schemeClr val="tx2"/>
          </a:solidFill>
          <a:ln w="76200" cap="flat" cmpd="sng" algn="ctr">
            <a:solidFill>
              <a:srgbClr val="92D050"/>
            </a:solidFill>
            <a:prstDash val="solid"/>
            <a:round/>
            <a:headEnd type="none" w="med" len="med"/>
            <a:tailEnd type="triangle"/>
          </a:ln>
          <a:effectLst/>
        </p:spPr>
      </p:cxnSp>
      <p:sp>
        <p:nvSpPr>
          <p:cNvPr id="35" name="TextBox 34"/>
          <p:cNvSpPr txBox="1"/>
          <p:nvPr/>
        </p:nvSpPr>
        <p:spPr>
          <a:xfrm>
            <a:off x="3844397" y="2616875"/>
            <a:ext cx="2249334" cy="830997"/>
          </a:xfrm>
          <a:prstGeom prst="rect">
            <a:avLst/>
          </a:prstGeom>
          <a:noFill/>
        </p:spPr>
        <p:txBody>
          <a:bodyPr wrap="none" rtlCol="0">
            <a:spAutoFit/>
          </a:bodyPr>
          <a:lstStyle/>
          <a:p>
            <a:pPr algn="ctr"/>
            <a:r>
              <a:rPr lang="en-US" dirty="0">
                <a:solidFill>
                  <a:srgbClr val="92D050"/>
                </a:solidFill>
              </a:rPr>
              <a:t>n</a:t>
            </a:r>
            <a:r>
              <a:rPr lang="en-US" dirty="0" smtClean="0">
                <a:solidFill>
                  <a:srgbClr val="92D050"/>
                </a:solidFill>
              </a:rPr>
              <a:t>eighborhood</a:t>
            </a:r>
          </a:p>
          <a:p>
            <a:pPr algn="ctr"/>
            <a:r>
              <a:rPr lang="en-US" dirty="0" smtClean="0">
                <a:solidFill>
                  <a:srgbClr val="92D050"/>
                </a:solidFill>
              </a:rPr>
              <a:t>of pixel </a:t>
            </a:r>
            <a:r>
              <a:rPr lang="en-US" i="1" dirty="0" err="1" smtClean="0">
                <a:solidFill>
                  <a:srgbClr val="92D050"/>
                </a:solidFill>
              </a:rPr>
              <a:t>i</a:t>
            </a:r>
            <a:endParaRPr lang="en-US" i="1" dirty="0">
              <a:solidFill>
                <a:srgbClr val="92D050"/>
              </a:solidFill>
            </a:endParaRPr>
          </a:p>
        </p:txBody>
      </p:sp>
      <p:cxnSp>
        <p:nvCxnSpPr>
          <p:cNvPr id="36" name="Straight Arrow Connector 35"/>
          <p:cNvCxnSpPr/>
          <p:nvPr/>
        </p:nvCxnSpPr>
        <p:spPr bwMode="auto">
          <a:xfrm flipV="1">
            <a:off x="5501040" y="2096632"/>
            <a:ext cx="1" cy="526694"/>
          </a:xfrm>
          <a:prstGeom prst="straightConnector1">
            <a:avLst/>
          </a:prstGeom>
          <a:solidFill>
            <a:schemeClr val="tx2"/>
          </a:solidFill>
          <a:ln w="76200" cap="flat" cmpd="sng" algn="ctr">
            <a:solidFill>
              <a:srgbClr val="92D050"/>
            </a:solidFill>
            <a:prstDash val="solid"/>
            <a:round/>
            <a:headEnd type="none" w="med" len="med"/>
            <a:tailEnd type="triangle"/>
          </a:ln>
          <a:effectLst/>
        </p:spPr>
      </p:cxnSp>
      <p:sp>
        <p:nvSpPr>
          <p:cNvPr id="37" name="TextBox 36"/>
          <p:cNvSpPr txBox="1"/>
          <p:nvPr/>
        </p:nvSpPr>
        <p:spPr>
          <a:xfrm>
            <a:off x="4325077" y="2616875"/>
            <a:ext cx="2351927" cy="830997"/>
          </a:xfrm>
          <a:prstGeom prst="rect">
            <a:avLst/>
          </a:prstGeom>
          <a:noFill/>
        </p:spPr>
        <p:txBody>
          <a:bodyPr wrap="none" rtlCol="0">
            <a:spAutoFit/>
          </a:bodyPr>
          <a:lstStyle/>
          <a:p>
            <a:pPr algn="ctr"/>
            <a:r>
              <a:rPr lang="en-US" dirty="0">
                <a:solidFill>
                  <a:srgbClr val="92D050"/>
                </a:solidFill>
              </a:rPr>
              <a:t>c</a:t>
            </a:r>
            <a:r>
              <a:rPr lang="en-US" dirty="0" smtClean="0">
                <a:solidFill>
                  <a:srgbClr val="92D050"/>
                </a:solidFill>
              </a:rPr>
              <a:t>ontribution of</a:t>
            </a:r>
          </a:p>
          <a:p>
            <a:pPr algn="ctr"/>
            <a:r>
              <a:rPr lang="en-US" dirty="0" smtClean="0">
                <a:solidFill>
                  <a:srgbClr val="92D050"/>
                </a:solidFill>
              </a:rPr>
              <a:t>of pixel </a:t>
            </a:r>
            <a:r>
              <a:rPr lang="en-US" i="1" dirty="0" smtClean="0">
                <a:solidFill>
                  <a:srgbClr val="92D050"/>
                </a:solidFill>
              </a:rPr>
              <a:t>j </a:t>
            </a:r>
            <a:r>
              <a:rPr lang="en-US" dirty="0" smtClean="0">
                <a:solidFill>
                  <a:srgbClr val="92D050"/>
                </a:solidFill>
              </a:rPr>
              <a:t>to</a:t>
            </a:r>
            <a:r>
              <a:rPr lang="en-US" i="1" dirty="0" smtClean="0">
                <a:solidFill>
                  <a:srgbClr val="92D050"/>
                </a:solidFill>
              </a:rPr>
              <a:t> </a:t>
            </a:r>
            <a:r>
              <a:rPr lang="en-US" i="1" dirty="0" err="1" smtClean="0">
                <a:solidFill>
                  <a:srgbClr val="92D050"/>
                </a:solidFill>
              </a:rPr>
              <a:t>i</a:t>
            </a:r>
            <a:endParaRPr lang="en-US" i="1" dirty="0">
              <a:solidFill>
                <a:srgbClr val="92D050"/>
              </a:solidFill>
            </a:endParaRPr>
          </a:p>
        </p:txBody>
      </p:sp>
      <p:pic>
        <p:nvPicPr>
          <p:cNvPr id="10"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683131" y="2971647"/>
            <a:ext cx="1097280" cy="164592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852061" y="4625066"/>
            <a:ext cx="748923" cy="646331"/>
          </a:xfrm>
          <a:prstGeom prst="rect">
            <a:avLst/>
          </a:prstGeom>
          <a:noFill/>
        </p:spPr>
        <p:txBody>
          <a:bodyPr wrap="none" rtlCol="0">
            <a:spAutoFit/>
          </a:bodyPr>
          <a:lstStyle/>
          <a:p>
            <a:pPr algn="ctr"/>
            <a:r>
              <a:rPr lang="en-US" sz="1800" dirty="0"/>
              <a:t>p</a:t>
            </a:r>
            <a:r>
              <a:rPr lang="en-US" sz="1800" dirty="0" smtClean="0"/>
              <a:t>ixel</a:t>
            </a:r>
          </a:p>
          <a:p>
            <a:pPr algn="ctr"/>
            <a:r>
              <a:rPr lang="en-US" sz="1800" dirty="0" smtClean="0"/>
              <a:t>color</a:t>
            </a:r>
            <a:endParaRPr lang="en-US" sz="1800" dirty="0"/>
          </a:p>
        </p:txBody>
      </p:sp>
      <p:pic>
        <p:nvPicPr>
          <p:cNvPr id="12"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17495" y="2971647"/>
            <a:ext cx="1097279" cy="1645920"/>
          </a:xfrm>
          <a:prstGeom prst="rect">
            <a:avLst/>
          </a:prstGeom>
          <a:noFill/>
          <a:ln w="12700">
            <a:solidFill>
              <a:schemeClr val="tx2"/>
            </a:solidFill>
            <a:miter lim="800000"/>
            <a:headEnd/>
            <a:tailEnd/>
          </a:ln>
        </p:spPr>
      </p:pic>
      <p:sp>
        <p:nvSpPr>
          <p:cNvPr id="13" name="TextBox 12"/>
          <p:cNvSpPr txBox="1"/>
          <p:nvPr/>
        </p:nvSpPr>
        <p:spPr>
          <a:xfrm>
            <a:off x="524959" y="4625066"/>
            <a:ext cx="1082349" cy="646331"/>
          </a:xfrm>
          <a:prstGeom prst="rect">
            <a:avLst/>
          </a:prstGeom>
          <a:noFill/>
        </p:spPr>
        <p:txBody>
          <a:bodyPr wrap="none" rtlCol="0">
            <a:spAutoFit/>
          </a:bodyPr>
          <a:lstStyle/>
          <a:p>
            <a:pPr algn="ctr"/>
            <a:r>
              <a:rPr lang="en-US" sz="1800" dirty="0"/>
              <a:t>s</a:t>
            </a:r>
            <a:r>
              <a:rPr lang="en-US" sz="1800" dirty="0" smtClean="0"/>
              <a:t>creen</a:t>
            </a:r>
          </a:p>
          <a:p>
            <a:pPr algn="ctr"/>
            <a:r>
              <a:rPr lang="en-US" sz="1800" dirty="0" smtClean="0"/>
              <a:t>position</a:t>
            </a:r>
            <a:endParaRPr lang="en-US" sz="1800" dirty="0"/>
          </a:p>
        </p:txBody>
      </p:sp>
      <p:pic>
        <p:nvPicPr>
          <p:cNvPr id="14"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848768" y="2971647"/>
            <a:ext cx="1097279" cy="1645920"/>
          </a:xfrm>
          <a:prstGeom prst="rect">
            <a:avLst/>
          </a:prstGeom>
          <a:noFill/>
          <a:ln w="12700">
            <a:solidFill>
              <a:schemeClr val="tx2"/>
            </a:solidFill>
            <a:miter lim="800000"/>
            <a:headEnd/>
            <a:tailEnd/>
          </a:ln>
        </p:spPr>
      </p:pic>
      <p:sp>
        <p:nvSpPr>
          <p:cNvPr id="15" name="TextBox 14"/>
          <p:cNvSpPr txBox="1"/>
          <p:nvPr/>
        </p:nvSpPr>
        <p:spPr>
          <a:xfrm>
            <a:off x="2789807" y="4625066"/>
            <a:ext cx="1210589" cy="646331"/>
          </a:xfrm>
          <a:prstGeom prst="rect">
            <a:avLst/>
          </a:prstGeom>
          <a:noFill/>
        </p:spPr>
        <p:txBody>
          <a:bodyPr wrap="none" rtlCol="0">
            <a:spAutoFit/>
          </a:bodyPr>
          <a:lstStyle/>
          <a:p>
            <a:pPr algn="ctr"/>
            <a:r>
              <a:rPr lang="en-US" sz="1800" dirty="0"/>
              <a:t>w</a:t>
            </a:r>
            <a:r>
              <a:rPr lang="en-US" sz="1800" dirty="0" smtClean="0"/>
              <a:t>orld</a:t>
            </a:r>
          </a:p>
          <a:p>
            <a:pPr algn="ctr"/>
            <a:r>
              <a:rPr lang="en-US" sz="1800" dirty="0" smtClean="0"/>
              <a:t>positions</a:t>
            </a:r>
            <a:endParaRPr lang="en-US" sz="1800" dirty="0"/>
          </a:p>
        </p:txBody>
      </p:sp>
      <p:pic>
        <p:nvPicPr>
          <p:cNvPr id="16"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4009505" y="2971647"/>
            <a:ext cx="1097279" cy="1645920"/>
          </a:xfrm>
          <a:prstGeom prst="rect">
            <a:avLst/>
          </a:prstGeom>
          <a:noFill/>
          <a:ln w="12700">
            <a:solidFill>
              <a:schemeClr val="tx2"/>
            </a:solidFill>
            <a:miter lim="800000"/>
            <a:headEnd/>
            <a:tailEnd/>
          </a:ln>
        </p:spPr>
      </p:pic>
      <p:sp>
        <p:nvSpPr>
          <p:cNvPr id="17" name="TextBox 16"/>
          <p:cNvSpPr txBox="1"/>
          <p:nvPr/>
        </p:nvSpPr>
        <p:spPr>
          <a:xfrm>
            <a:off x="4049814" y="4625066"/>
            <a:ext cx="1095172" cy="646331"/>
          </a:xfrm>
          <a:prstGeom prst="rect">
            <a:avLst/>
          </a:prstGeom>
          <a:noFill/>
        </p:spPr>
        <p:txBody>
          <a:bodyPr wrap="none" rtlCol="0">
            <a:spAutoFit/>
          </a:bodyPr>
          <a:lstStyle/>
          <a:p>
            <a:pPr algn="ctr"/>
            <a:r>
              <a:rPr lang="en-US" sz="1800" dirty="0"/>
              <a:t>s</a:t>
            </a:r>
            <a:r>
              <a:rPr lang="en-US" sz="1800" dirty="0" smtClean="0"/>
              <a:t>hading</a:t>
            </a:r>
          </a:p>
          <a:p>
            <a:pPr algn="ctr"/>
            <a:r>
              <a:rPr lang="en-US" sz="1800" dirty="0" err="1" smtClean="0"/>
              <a:t>normals</a:t>
            </a:r>
            <a:endParaRPr lang="en-US" sz="1800" dirty="0"/>
          </a:p>
        </p:txBody>
      </p:sp>
      <p:pic>
        <p:nvPicPr>
          <p:cNvPr id="18"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5170242" y="2971647"/>
            <a:ext cx="1097279" cy="1645920"/>
          </a:xfrm>
          <a:prstGeom prst="rect">
            <a:avLst/>
          </a:prstGeom>
          <a:noFill/>
          <a:ln w="12700">
            <a:solidFill>
              <a:schemeClr val="tx2"/>
            </a:solidFill>
            <a:miter lim="800000"/>
            <a:headEnd/>
            <a:tailEnd/>
          </a:ln>
        </p:spPr>
      </p:pic>
      <p:sp>
        <p:nvSpPr>
          <p:cNvPr id="19" name="TextBox 18"/>
          <p:cNvSpPr txBox="1"/>
          <p:nvPr/>
        </p:nvSpPr>
        <p:spPr>
          <a:xfrm>
            <a:off x="5116792" y="4640455"/>
            <a:ext cx="1204176" cy="615553"/>
          </a:xfrm>
          <a:prstGeom prst="rect">
            <a:avLst/>
          </a:prstGeom>
          <a:noFill/>
        </p:spPr>
        <p:txBody>
          <a:bodyPr wrap="none" rtlCol="0">
            <a:spAutoFit/>
          </a:bodyPr>
          <a:lstStyle/>
          <a:p>
            <a:pPr algn="ctr"/>
            <a:r>
              <a:rPr lang="en-US" sz="1800" dirty="0"/>
              <a:t>t</a:t>
            </a:r>
            <a:r>
              <a:rPr lang="en-US" sz="1800" dirty="0" smtClean="0"/>
              <a:t>exture</a:t>
            </a:r>
          </a:p>
          <a:p>
            <a:pPr algn="ctr"/>
            <a:r>
              <a:rPr lang="en-US" sz="1600" dirty="0" smtClean="0"/>
              <a:t>1</a:t>
            </a:r>
            <a:r>
              <a:rPr lang="en-US" sz="1600" baseline="30000" dirty="0" smtClean="0"/>
              <a:t>st</a:t>
            </a:r>
            <a:r>
              <a:rPr lang="en-US" sz="1600" dirty="0" smtClean="0"/>
              <a:t> bounce</a:t>
            </a:r>
            <a:endParaRPr lang="en-US" sz="1600" dirty="0"/>
          </a:p>
        </p:txBody>
      </p:sp>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6335109" y="2971647"/>
            <a:ext cx="1097279" cy="1645920"/>
          </a:xfrm>
          <a:prstGeom prst="rect">
            <a:avLst/>
          </a:prstGeom>
          <a:noFill/>
          <a:ln w="12700">
            <a:solidFill>
              <a:schemeClr val="tx2"/>
            </a:solidFill>
            <a:miter lim="800000"/>
            <a:headEnd/>
            <a:tailEnd/>
          </a:ln>
        </p:spPr>
      </p:pic>
      <p:sp>
        <p:nvSpPr>
          <p:cNvPr id="21" name="TextBox 20"/>
          <p:cNvSpPr txBox="1"/>
          <p:nvPr/>
        </p:nvSpPr>
        <p:spPr>
          <a:xfrm>
            <a:off x="6258416" y="4640455"/>
            <a:ext cx="1250663" cy="615553"/>
          </a:xfrm>
          <a:prstGeom prst="rect">
            <a:avLst/>
          </a:prstGeom>
          <a:noFill/>
        </p:spPr>
        <p:txBody>
          <a:bodyPr wrap="none" rtlCol="0">
            <a:spAutoFit/>
          </a:bodyPr>
          <a:lstStyle/>
          <a:p>
            <a:pPr algn="ctr"/>
            <a:r>
              <a:rPr lang="en-US" sz="1800" dirty="0"/>
              <a:t>t</a:t>
            </a:r>
            <a:r>
              <a:rPr lang="en-US" sz="1800" dirty="0" smtClean="0"/>
              <a:t>exture</a:t>
            </a:r>
          </a:p>
          <a:p>
            <a:pPr algn="ctr"/>
            <a:r>
              <a:rPr lang="en-US" sz="1600" dirty="0" smtClean="0"/>
              <a:t>2</a:t>
            </a:r>
            <a:r>
              <a:rPr lang="en-US" sz="1600" baseline="30000" dirty="0" smtClean="0"/>
              <a:t>nd</a:t>
            </a:r>
            <a:r>
              <a:rPr lang="en-US" sz="1600" dirty="0" smtClean="0"/>
              <a:t> bounce</a:t>
            </a:r>
            <a:endParaRPr lang="en-US" sz="1600" dirty="0"/>
          </a:p>
        </p:txBody>
      </p:sp>
      <p:pic>
        <p:nvPicPr>
          <p:cNvPr id="22"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7497156" y="2971647"/>
            <a:ext cx="1097279" cy="1645920"/>
          </a:xfrm>
          <a:prstGeom prst="rect">
            <a:avLst/>
          </a:prstGeom>
          <a:noFill/>
          <a:ln w="12700">
            <a:solidFill>
              <a:schemeClr val="tx2"/>
            </a:solidFill>
            <a:miter lim="800000"/>
            <a:headEnd/>
            <a:tailEnd/>
          </a:ln>
        </p:spPr>
      </p:pic>
      <p:sp>
        <p:nvSpPr>
          <p:cNvPr id="23" name="TextBox 22"/>
          <p:cNvSpPr txBox="1"/>
          <p:nvPr/>
        </p:nvSpPr>
        <p:spPr>
          <a:xfrm>
            <a:off x="7495264" y="4625066"/>
            <a:ext cx="1107997" cy="646331"/>
          </a:xfrm>
          <a:prstGeom prst="rect">
            <a:avLst/>
          </a:prstGeom>
          <a:noFill/>
        </p:spPr>
        <p:txBody>
          <a:bodyPr wrap="none" rtlCol="0">
            <a:spAutoFit/>
          </a:bodyPr>
          <a:lstStyle/>
          <a:p>
            <a:pPr algn="ctr"/>
            <a:r>
              <a:rPr lang="en-US" sz="1800" dirty="0"/>
              <a:t>v</a:t>
            </a:r>
            <a:r>
              <a:rPr lang="en-US" sz="1800" dirty="0" smtClean="0"/>
              <a:t>isibility</a:t>
            </a:r>
          </a:p>
          <a:p>
            <a:pPr algn="ctr"/>
            <a:endParaRPr lang="en-US" sz="1800" dirty="0"/>
          </a:p>
        </p:txBody>
      </p:sp>
    </p:spTree>
    <p:extLst>
      <p:ext uri="{BB962C8B-B14F-4D97-AF65-F5344CB8AC3E}">
        <p14:creationId xmlns:p14="http://schemas.microsoft.com/office/powerpoint/2010/main" val="320037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5" grpId="0"/>
      <p:bldP spid="35" grpId="1"/>
      <p:bldP spid="37" grpId="0"/>
      <p:bldP spid="37" grpId="1"/>
      <p:bldP spid="11" grpId="0"/>
      <p:bldP spid="13" grpId="0"/>
      <p:bldP spid="15" grpId="0"/>
      <p:bldP spid="17" grpId="0"/>
      <p:bldP spid="19" grpId="0"/>
      <p:bldP spid="21"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6115050"/>
            <a:ext cx="9144000" cy="742950"/>
          </a:xfrm>
          <a:prstGeom prst="rect">
            <a:avLst/>
          </a:prstGeom>
          <a:solidFill>
            <a:schemeClr val="bg2">
              <a:alpha val="9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cap="small" dirty="0" err="1" smtClean="0"/>
              <a:t>Sibenik</a:t>
            </a:r>
            <a:r>
              <a:rPr lang="en-US" cap="small" dirty="0" smtClean="0"/>
              <a:t> </a:t>
            </a:r>
            <a:r>
              <a:rPr lang="en-US" dirty="0" smtClean="0"/>
              <a:t>(GI + DOF)</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55" y="3601970"/>
            <a:ext cx="2011680" cy="2011680"/>
          </a:xfrm>
          <a:prstGeom prst="rect">
            <a:avLst/>
          </a:prstGeom>
          <a:ln w="19050">
            <a:solidFill>
              <a:srgbClr val="E93A17"/>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930" y="3601970"/>
            <a:ext cx="2011680" cy="2011680"/>
          </a:xfrm>
          <a:prstGeom prst="rect">
            <a:avLst/>
          </a:prstGeom>
          <a:ln w="19050">
            <a:solidFill>
              <a:srgbClr val="E93A17"/>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485" y="3601970"/>
            <a:ext cx="2011680" cy="2011680"/>
          </a:xfrm>
          <a:prstGeom prst="rect">
            <a:avLst/>
          </a:prstGeom>
          <a:ln w="19050">
            <a:solidFill>
              <a:srgbClr val="E93A17"/>
            </a:solid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1470" y="3601970"/>
            <a:ext cx="2011680" cy="2011680"/>
          </a:xfrm>
          <a:prstGeom prst="rect">
            <a:avLst/>
          </a:prstGeom>
          <a:ln w="19050">
            <a:solidFill>
              <a:srgbClr val="E93A17"/>
            </a:solidFill>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737" y="1425611"/>
            <a:ext cx="2011680" cy="2011680"/>
          </a:xfrm>
          <a:prstGeom prst="rect">
            <a:avLst/>
          </a:prstGeom>
          <a:ln w="19050">
            <a:solidFill>
              <a:srgbClr val="92D050"/>
            </a:solidFill>
          </a:ln>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9758" y="1425611"/>
            <a:ext cx="2011680" cy="2011680"/>
          </a:xfrm>
          <a:prstGeom prst="rect">
            <a:avLst/>
          </a:prstGeom>
          <a:ln w="19050">
            <a:solidFill>
              <a:srgbClr val="92D050"/>
            </a:solidFill>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4313" y="1425611"/>
            <a:ext cx="2011680" cy="2011680"/>
          </a:xfrm>
          <a:prstGeom prst="rect">
            <a:avLst/>
          </a:prstGeom>
          <a:ln w="19050">
            <a:solidFill>
              <a:srgbClr val="92D050"/>
            </a:solidFill>
          </a:ln>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0298" y="1425611"/>
            <a:ext cx="2011680" cy="2011680"/>
          </a:xfrm>
          <a:prstGeom prst="rect">
            <a:avLst/>
          </a:prstGeom>
          <a:ln w="19050">
            <a:solidFill>
              <a:srgbClr val="92D050"/>
            </a:solidFill>
          </a:ln>
        </p:spPr>
      </p:pic>
      <p:sp>
        <p:nvSpPr>
          <p:cNvPr id="18" name="TextBox 17"/>
          <p:cNvSpPr txBox="1"/>
          <p:nvPr/>
        </p:nvSpPr>
        <p:spPr>
          <a:xfrm>
            <a:off x="581615" y="966324"/>
            <a:ext cx="1499128" cy="461665"/>
          </a:xfrm>
          <a:prstGeom prst="rect">
            <a:avLst/>
          </a:prstGeom>
          <a:noFill/>
        </p:spPr>
        <p:txBody>
          <a:bodyPr wrap="none" rtlCol="0">
            <a:spAutoFit/>
          </a:bodyPr>
          <a:lstStyle/>
          <a:p>
            <a:pPr algn="ctr"/>
            <a:r>
              <a:rPr lang="en-US" dirty="0" smtClean="0"/>
              <a:t>Input MC</a:t>
            </a:r>
            <a:endParaRPr lang="en-US" dirty="0"/>
          </a:p>
        </p:txBody>
      </p:sp>
      <p:sp>
        <p:nvSpPr>
          <p:cNvPr id="20" name="TextBox 19"/>
          <p:cNvSpPr txBox="1"/>
          <p:nvPr/>
        </p:nvSpPr>
        <p:spPr>
          <a:xfrm>
            <a:off x="3097856" y="966324"/>
            <a:ext cx="835485" cy="461665"/>
          </a:xfrm>
          <a:prstGeom prst="rect">
            <a:avLst/>
          </a:prstGeom>
          <a:noFill/>
        </p:spPr>
        <p:txBody>
          <a:bodyPr wrap="none" rtlCol="0">
            <a:spAutoFit/>
          </a:bodyPr>
          <a:lstStyle/>
          <a:p>
            <a:pPr algn="ctr"/>
            <a:r>
              <a:rPr lang="en-US" dirty="0" smtClean="0"/>
              <a:t>ASR</a:t>
            </a:r>
            <a:endParaRPr lang="en-US" dirty="0"/>
          </a:p>
        </p:txBody>
      </p:sp>
      <p:sp>
        <p:nvSpPr>
          <p:cNvPr id="21" name="TextBox 20"/>
          <p:cNvSpPr txBox="1"/>
          <p:nvPr/>
        </p:nvSpPr>
        <p:spPr>
          <a:xfrm>
            <a:off x="4633823" y="966324"/>
            <a:ext cx="2066591" cy="461665"/>
          </a:xfrm>
          <a:prstGeom prst="rect">
            <a:avLst/>
          </a:prstGeom>
          <a:noFill/>
        </p:spPr>
        <p:txBody>
          <a:bodyPr wrap="none" rtlCol="0">
            <a:spAutoFit/>
          </a:bodyPr>
          <a:lstStyle/>
          <a:p>
            <a:pPr algn="ctr"/>
            <a:r>
              <a:rPr lang="en-US" dirty="0" smtClean="0"/>
              <a:t>Ours (BM3D)</a:t>
            </a:r>
            <a:endParaRPr lang="en-US" dirty="0"/>
          </a:p>
        </p:txBody>
      </p:sp>
      <p:sp>
        <p:nvSpPr>
          <p:cNvPr id="23" name="TextBox 22"/>
          <p:cNvSpPr txBox="1"/>
          <p:nvPr/>
        </p:nvSpPr>
        <p:spPr>
          <a:xfrm>
            <a:off x="7530604" y="966324"/>
            <a:ext cx="611066" cy="461665"/>
          </a:xfrm>
          <a:prstGeom prst="rect">
            <a:avLst/>
          </a:prstGeom>
          <a:noFill/>
        </p:spPr>
        <p:txBody>
          <a:bodyPr wrap="none" rtlCol="0">
            <a:spAutoFit/>
          </a:bodyPr>
          <a:lstStyle/>
          <a:p>
            <a:pPr algn="ctr"/>
            <a:r>
              <a:rPr lang="en-US" dirty="0" smtClean="0"/>
              <a:t>GT</a:t>
            </a:r>
            <a:endParaRPr lang="en-US" dirty="0"/>
          </a:p>
        </p:txBody>
      </p:sp>
      <p:sp>
        <p:nvSpPr>
          <p:cNvPr id="19" name="Rectangle 18"/>
          <p:cNvSpPr/>
          <p:nvPr/>
        </p:nvSpPr>
        <p:spPr>
          <a:xfrm>
            <a:off x="4926370" y="5608951"/>
            <a:ext cx="1481496" cy="1200329"/>
          </a:xfrm>
          <a:prstGeom prst="rect">
            <a:avLst/>
          </a:prstGeom>
        </p:spPr>
        <p:txBody>
          <a:bodyPr wrap="none">
            <a:spAutoFit/>
          </a:bodyPr>
          <a:lstStyle/>
          <a:p>
            <a:pPr algn="ctr"/>
            <a:r>
              <a:rPr lang="en-US" dirty="0" smtClean="0"/>
              <a:t>93.0 s</a:t>
            </a:r>
          </a:p>
          <a:p>
            <a:pPr algn="ctr"/>
            <a:r>
              <a:rPr lang="en-US" dirty="0" smtClean="0">
                <a:solidFill>
                  <a:srgbClr val="92D050"/>
                </a:solidFill>
              </a:rPr>
              <a:t>2.68x10</a:t>
            </a:r>
            <a:r>
              <a:rPr lang="en-US" baseline="30000" dirty="0" smtClean="0">
                <a:solidFill>
                  <a:srgbClr val="92D050"/>
                </a:solidFill>
              </a:rPr>
              <a:t>-3</a:t>
            </a:r>
          </a:p>
          <a:p>
            <a:pPr algn="ctr"/>
            <a:r>
              <a:rPr lang="en-US" dirty="0" smtClean="0">
                <a:solidFill>
                  <a:srgbClr val="5E8AB4"/>
                </a:solidFill>
              </a:rPr>
              <a:t>0.985</a:t>
            </a:r>
            <a:endParaRPr lang="en-US" dirty="0">
              <a:solidFill>
                <a:srgbClr val="5E8AB4"/>
              </a:solidFill>
            </a:endParaRPr>
          </a:p>
        </p:txBody>
      </p:sp>
      <p:sp>
        <p:nvSpPr>
          <p:cNvPr id="27" name="Rectangle 26"/>
          <p:cNvSpPr/>
          <p:nvPr/>
        </p:nvSpPr>
        <p:spPr>
          <a:xfrm>
            <a:off x="2745997" y="5611272"/>
            <a:ext cx="1539204" cy="1200329"/>
          </a:xfrm>
          <a:prstGeom prst="rect">
            <a:avLst/>
          </a:prstGeom>
        </p:spPr>
        <p:txBody>
          <a:bodyPr wrap="none">
            <a:spAutoFit/>
          </a:bodyPr>
          <a:lstStyle/>
          <a:p>
            <a:pPr algn="ctr"/>
            <a:r>
              <a:rPr lang="en-US" dirty="0" smtClean="0"/>
              <a:t>92.6 s</a:t>
            </a:r>
          </a:p>
          <a:p>
            <a:pPr algn="ctr"/>
            <a:r>
              <a:rPr lang="en-US" dirty="0" smtClean="0">
                <a:solidFill>
                  <a:srgbClr val="92D050"/>
                </a:solidFill>
              </a:rPr>
              <a:t>3.10x10</a:t>
            </a:r>
            <a:r>
              <a:rPr lang="en-US" baseline="30000" dirty="0" smtClean="0">
                <a:solidFill>
                  <a:srgbClr val="92D050"/>
                </a:solidFill>
              </a:rPr>
              <a:t>-3</a:t>
            </a:r>
            <a:r>
              <a:rPr lang="en-US" baseline="30000" dirty="0" smtClean="0">
                <a:solidFill>
                  <a:srgbClr val="00B050"/>
                </a:solidFill>
              </a:rPr>
              <a:t> </a:t>
            </a:r>
          </a:p>
          <a:p>
            <a:pPr algn="ctr"/>
            <a:r>
              <a:rPr lang="en-US" dirty="0" smtClean="0">
                <a:solidFill>
                  <a:srgbClr val="5E8AB4"/>
                </a:solidFill>
              </a:rPr>
              <a:t>0.975</a:t>
            </a:r>
            <a:endParaRPr lang="en-US" dirty="0">
              <a:solidFill>
                <a:srgbClr val="5E8AB4"/>
              </a:solidFill>
            </a:endParaRPr>
          </a:p>
        </p:txBody>
      </p:sp>
      <p:sp>
        <p:nvSpPr>
          <p:cNvPr id="28" name="Rectangle 27"/>
          <p:cNvSpPr/>
          <p:nvPr/>
        </p:nvSpPr>
        <p:spPr>
          <a:xfrm>
            <a:off x="481033" y="5619740"/>
            <a:ext cx="1710726" cy="1200329"/>
          </a:xfrm>
          <a:prstGeom prst="rect">
            <a:avLst/>
          </a:prstGeom>
        </p:spPr>
        <p:txBody>
          <a:bodyPr wrap="none">
            <a:spAutoFit/>
          </a:bodyPr>
          <a:lstStyle/>
          <a:p>
            <a:pPr algn="ctr"/>
            <a:r>
              <a:rPr lang="en-US" dirty="0" smtClean="0"/>
              <a:t>81.4 s</a:t>
            </a:r>
          </a:p>
          <a:p>
            <a:pPr algn="ctr"/>
            <a:r>
              <a:rPr lang="en-US" dirty="0" smtClean="0">
                <a:solidFill>
                  <a:srgbClr val="92D050"/>
                </a:solidFill>
              </a:rPr>
              <a:t>28.90x10</a:t>
            </a:r>
            <a:r>
              <a:rPr lang="en-US" baseline="30000" dirty="0" smtClean="0">
                <a:solidFill>
                  <a:srgbClr val="92D050"/>
                </a:solidFill>
              </a:rPr>
              <a:t>-3</a:t>
            </a:r>
            <a:r>
              <a:rPr lang="en-US" baseline="30000" dirty="0" smtClean="0">
                <a:solidFill>
                  <a:srgbClr val="00B050"/>
                </a:solidFill>
              </a:rPr>
              <a:t> </a:t>
            </a:r>
          </a:p>
          <a:p>
            <a:pPr algn="ctr"/>
            <a:r>
              <a:rPr lang="en-US" dirty="0" smtClean="0">
                <a:solidFill>
                  <a:srgbClr val="5E8AB4"/>
                </a:solidFill>
              </a:rPr>
              <a:t>0.952</a:t>
            </a:r>
            <a:endParaRPr lang="en-US" dirty="0">
              <a:solidFill>
                <a:srgbClr val="5E8AB4"/>
              </a:solidFill>
            </a:endParaRPr>
          </a:p>
        </p:txBody>
      </p:sp>
      <p:sp>
        <p:nvSpPr>
          <p:cNvPr id="31" name="Rectangle 30"/>
          <p:cNvSpPr/>
          <p:nvPr/>
        </p:nvSpPr>
        <p:spPr>
          <a:xfrm>
            <a:off x="6777194" y="5978283"/>
            <a:ext cx="2117887" cy="830997"/>
          </a:xfrm>
          <a:prstGeom prst="rect">
            <a:avLst/>
          </a:prstGeom>
        </p:spPr>
        <p:txBody>
          <a:bodyPr wrap="none">
            <a:spAutoFit/>
          </a:bodyPr>
          <a:lstStyle/>
          <a:p>
            <a:pPr algn="ctr"/>
            <a:r>
              <a:rPr lang="en-US" dirty="0" smtClean="0">
                <a:solidFill>
                  <a:srgbClr val="92D050"/>
                </a:solidFill>
              </a:rPr>
              <a:t>Relative MSE</a:t>
            </a:r>
          </a:p>
          <a:p>
            <a:pPr algn="ctr"/>
            <a:r>
              <a:rPr lang="en-US" dirty="0" smtClean="0">
                <a:solidFill>
                  <a:srgbClr val="5E8AB4"/>
                </a:solidFill>
              </a:rPr>
              <a:t>SSIM</a:t>
            </a:r>
            <a:endParaRPr lang="en-US" dirty="0">
              <a:solidFill>
                <a:srgbClr val="5E8AB4"/>
              </a:solidFill>
            </a:endParaRPr>
          </a:p>
        </p:txBody>
      </p:sp>
    </p:spTree>
    <p:extLst>
      <p:ext uri="{BB962C8B-B14F-4D97-AF65-F5344CB8AC3E}">
        <p14:creationId xmlns:p14="http://schemas.microsoft.com/office/powerpoint/2010/main" val="39960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3" grpId="0"/>
      <p:bldP spid="19" grpId="0"/>
      <p:bldP spid="27" grpId="0"/>
      <p:bldP spid="28"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a:t>
            </a:r>
            <a:endParaRPr lang="en-US" dirty="0"/>
          </a:p>
        </p:txBody>
      </p:sp>
      <p:sp>
        <p:nvSpPr>
          <p:cNvPr id="3" name="Content Placeholder 2"/>
          <p:cNvSpPr>
            <a:spLocks noGrp="1"/>
          </p:cNvSpPr>
          <p:nvPr>
            <p:ph idx="1"/>
          </p:nvPr>
        </p:nvSpPr>
        <p:spPr/>
        <p:txBody>
          <a:bodyPr/>
          <a:lstStyle/>
          <a:p>
            <a:r>
              <a:rPr lang="en-US" dirty="0" smtClean="0"/>
              <a:t>It relies only on pixel color information</a:t>
            </a:r>
          </a:p>
          <a:p>
            <a:r>
              <a:rPr lang="en-US" dirty="0" smtClean="0"/>
              <a:t>Thus it is not able to handle cases with severe noise</a:t>
            </a:r>
          </a:p>
          <a:p>
            <a:r>
              <a:rPr lang="en-US" dirty="0" smtClean="0"/>
              <a:t>Additional features in MC rendering should be utilized</a:t>
            </a:r>
          </a:p>
          <a:p>
            <a:endParaRPr lang="en-US" dirty="0"/>
          </a:p>
        </p:txBody>
      </p:sp>
    </p:spTree>
    <p:extLst>
      <p:ext uri="{BB962C8B-B14F-4D97-AF65-F5344CB8AC3E}">
        <p14:creationId xmlns:p14="http://schemas.microsoft.com/office/powerpoint/2010/main" val="177006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dirty="0" smtClean="0"/>
              <a:t>The paper</a:t>
            </a:r>
          </a:p>
        </p:txBody>
      </p:sp>
      <p:sp>
        <p:nvSpPr>
          <p:cNvPr id="93187" name="Content Placeholder 2"/>
          <p:cNvSpPr>
            <a:spLocks noGrp="1"/>
          </p:cNvSpPr>
          <p:nvPr>
            <p:ph idx="1"/>
          </p:nvPr>
        </p:nvSpPr>
        <p:spPr/>
        <p:txBody>
          <a:bodyPr/>
          <a:lstStyle/>
          <a:p>
            <a:r>
              <a:rPr lang="en-US" altLang="en-US" dirty="0" smtClean="0"/>
              <a:t>N. K. Kalantari and P. Sen, “</a:t>
            </a:r>
            <a:r>
              <a:rPr lang="en-US" dirty="0"/>
              <a:t>Removing the Noise in Monte Carlo Rendering with General Image </a:t>
            </a:r>
            <a:r>
              <a:rPr lang="en-US" dirty="0" err="1"/>
              <a:t>Denoising</a:t>
            </a:r>
            <a:r>
              <a:rPr lang="en-US" dirty="0"/>
              <a:t> Algorithms</a:t>
            </a:r>
            <a:r>
              <a:rPr lang="en-US" altLang="en-US" dirty="0" smtClean="0"/>
              <a:t>,” </a:t>
            </a:r>
            <a:r>
              <a:rPr lang="en-US" altLang="en-US" i="1" dirty="0" smtClean="0"/>
              <a:t>Computer Graphics Forum, </a:t>
            </a:r>
            <a:r>
              <a:rPr lang="en-US" altLang="en-US" dirty="0" smtClean="0"/>
              <a:t>Vol. 32, No. 2, May 2013 </a:t>
            </a:r>
            <a:r>
              <a:rPr lang="en-US" altLang="en-US" dirty="0" smtClean="0">
                <a:solidFill>
                  <a:srgbClr val="FFC000"/>
                </a:solidFill>
              </a:rPr>
              <a:t>(Proceedings of </a:t>
            </a:r>
            <a:r>
              <a:rPr lang="en-US" altLang="en-US" dirty="0" err="1" smtClean="0">
                <a:solidFill>
                  <a:srgbClr val="FFC000"/>
                </a:solidFill>
              </a:rPr>
              <a:t>Eurographics</a:t>
            </a:r>
            <a:r>
              <a:rPr lang="en-US" altLang="en-US" dirty="0" smtClean="0">
                <a:solidFill>
                  <a:srgbClr val="FFC000"/>
                </a:solidFill>
              </a:rPr>
              <a:t> 2013)</a:t>
            </a:r>
          </a:p>
        </p:txBody>
      </p:sp>
    </p:spTree>
    <p:extLst>
      <p:ext uri="{BB962C8B-B14F-4D97-AF65-F5344CB8AC3E}">
        <p14:creationId xmlns:p14="http://schemas.microsoft.com/office/powerpoint/2010/main" val="32180687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dirty="0" smtClean="0"/>
              <a:t>Source code available!</a:t>
            </a:r>
          </a:p>
        </p:txBody>
      </p:sp>
      <p:sp>
        <p:nvSpPr>
          <p:cNvPr id="93187" name="Content Placeholder 2"/>
          <p:cNvSpPr>
            <a:spLocks noGrp="1"/>
          </p:cNvSpPr>
          <p:nvPr>
            <p:ph idx="1"/>
          </p:nvPr>
        </p:nvSpPr>
        <p:spPr/>
        <p:txBody>
          <a:bodyPr/>
          <a:lstStyle/>
          <a:p>
            <a:r>
              <a:rPr lang="en-US" altLang="en-US" dirty="0" smtClean="0"/>
              <a:t>Code available here:</a:t>
            </a:r>
            <a:endParaRPr lang="en-US" altLang="en-US" dirty="0">
              <a:solidFill>
                <a:srgbClr val="FFC000"/>
              </a:solidFill>
            </a:endParaRPr>
          </a:p>
          <a:p>
            <a:pPr marL="0" indent="0" algn="ctr">
              <a:buNone/>
            </a:pPr>
            <a:r>
              <a:rPr lang="en-US" b="0" i="1" dirty="0">
                <a:solidFill>
                  <a:srgbClr val="FFC000"/>
                </a:solidFill>
              </a:rPr>
              <a:t>http://www.ece.ucsb.edu/~psen/PaperPages/removing_MC_noise.html</a:t>
            </a:r>
            <a:endParaRPr lang="en-US" altLang="en-US" i="1" dirty="0" smtClean="0">
              <a:solidFill>
                <a:srgbClr val="FFC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744" y="2641600"/>
            <a:ext cx="3657600" cy="3657600"/>
          </a:xfrm>
          <a:prstGeom prst="rect">
            <a:avLst/>
          </a:prstGeom>
        </p:spPr>
      </p:pic>
    </p:spTree>
    <p:extLst>
      <p:ext uri="{BB962C8B-B14F-4D97-AF65-F5344CB8AC3E}">
        <p14:creationId xmlns:p14="http://schemas.microsoft.com/office/powerpoint/2010/main" val="17958363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lstStyle/>
          <a:p>
            <a:r>
              <a:rPr lang="en-US" dirty="0" smtClean="0"/>
              <a:t>Various artists for the test scenes</a:t>
            </a:r>
          </a:p>
          <a:p>
            <a:r>
              <a:rPr lang="en-US" dirty="0" smtClean="0"/>
              <a:t>Support from National Science Foundation CAREER award (#0845396)</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467" y="2695121"/>
            <a:ext cx="125888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033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bwMode="auto">
          <a:xfrm>
            <a:off x="452438" y="1041400"/>
            <a:ext cx="8289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457200" indent="-457200" algn="l" rtl="0" eaLnBrk="1" fontAlgn="base" hangingPunct="1">
              <a:lnSpc>
                <a:spcPct val="90000"/>
              </a:lnSpc>
              <a:spcBef>
                <a:spcPct val="50000"/>
              </a:spcBef>
              <a:spcAft>
                <a:spcPct val="0"/>
              </a:spcAft>
              <a:buClr>
                <a:srgbClr val="5E8AB4"/>
              </a:buClr>
              <a:buSzPct val="80000"/>
              <a:buFont typeface="Wingdings" pitchFamily="2" charset="2"/>
              <a:buChar char=""/>
              <a:defRPr sz="2800" b="1">
                <a:solidFill>
                  <a:schemeClr val="tx1"/>
                </a:solidFill>
                <a:latin typeface="+mn-lt"/>
                <a:ea typeface="+mn-ea"/>
                <a:cs typeface="+mn-cs"/>
              </a:defRPr>
            </a:lvl1pPr>
            <a:lvl2pPr marL="1028700" indent="-457200" algn="l" rtl="0" eaLnBrk="1" fontAlgn="base" hangingPunct="1">
              <a:lnSpc>
                <a:spcPct val="90000"/>
              </a:lnSpc>
              <a:spcBef>
                <a:spcPct val="50000"/>
              </a:spcBef>
              <a:spcAft>
                <a:spcPct val="0"/>
              </a:spcAft>
              <a:buClr>
                <a:srgbClr val="5E8AB4"/>
              </a:buClr>
              <a:buSzPct val="80000"/>
              <a:buFont typeface="Wingdings" pitchFamily="2" charset="2"/>
              <a:buChar char=""/>
              <a:defRPr sz="2800" b="1">
                <a:solidFill>
                  <a:schemeClr val="tx1"/>
                </a:solidFill>
                <a:latin typeface="+mn-lt"/>
              </a:defRPr>
            </a:lvl2pPr>
            <a:lvl3pPr marL="1409700" indent="-381000" algn="l" rtl="0" eaLnBrk="1" fontAlgn="base" hangingPunct="1">
              <a:lnSpc>
                <a:spcPct val="90000"/>
              </a:lnSpc>
              <a:spcBef>
                <a:spcPct val="50000"/>
              </a:spcBef>
              <a:spcAft>
                <a:spcPct val="0"/>
              </a:spcAft>
              <a:buClr>
                <a:srgbClr val="5E8AB4"/>
              </a:buClr>
              <a:buSzPct val="80000"/>
              <a:buFont typeface="Monotype Sorts"/>
              <a:buChar char="n"/>
              <a:defRPr sz="2400" b="1">
                <a:solidFill>
                  <a:schemeClr val="tx1"/>
                </a:solidFill>
                <a:latin typeface="+mn-lt"/>
              </a:defRPr>
            </a:lvl3pPr>
            <a:lvl4pPr marL="1866900" indent="-381000" algn="l" rtl="0" eaLnBrk="1" fontAlgn="base" hangingPunct="1">
              <a:lnSpc>
                <a:spcPct val="90000"/>
              </a:lnSpc>
              <a:spcBef>
                <a:spcPct val="50000"/>
              </a:spcBef>
              <a:spcAft>
                <a:spcPct val="0"/>
              </a:spcAft>
              <a:buClr>
                <a:srgbClr val="5E8AB4"/>
              </a:buClr>
              <a:defRPr sz="2000" b="1">
                <a:solidFill>
                  <a:schemeClr val="tx1"/>
                </a:solidFill>
                <a:latin typeface="+mn-lt"/>
              </a:defRPr>
            </a:lvl4pPr>
            <a:lvl5pPr marL="2609850" indent="-381000" algn="l" rtl="0" eaLnBrk="1" fontAlgn="base" hangingPunct="1">
              <a:spcBef>
                <a:spcPct val="20000"/>
              </a:spcBef>
              <a:spcAft>
                <a:spcPct val="0"/>
              </a:spcAft>
              <a:buChar char="»"/>
              <a:defRPr sz="2000">
                <a:solidFill>
                  <a:schemeClr val="tx1"/>
                </a:solidFill>
                <a:latin typeface="Times New Roman" pitchFamily="18" charset="0"/>
              </a:defRPr>
            </a:lvl5pPr>
            <a:lvl6pPr marL="3067050" indent="-381000" algn="l" rtl="0" eaLnBrk="1" fontAlgn="base" hangingPunct="1">
              <a:spcBef>
                <a:spcPct val="20000"/>
              </a:spcBef>
              <a:spcAft>
                <a:spcPct val="0"/>
              </a:spcAft>
              <a:buChar char="»"/>
              <a:defRPr sz="2000">
                <a:solidFill>
                  <a:schemeClr val="tx1"/>
                </a:solidFill>
                <a:latin typeface="Times New Roman" pitchFamily="18" charset="0"/>
              </a:defRPr>
            </a:lvl6pPr>
            <a:lvl7pPr marL="3524250" indent="-381000" algn="l" rtl="0" eaLnBrk="1" fontAlgn="base" hangingPunct="1">
              <a:spcBef>
                <a:spcPct val="20000"/>
              </a:spcBef>
              <a:spcAft>
                <a:spcPct val="0"/>
              </a:spcAft>
              <a:buChar char="»"/>
              <a:defRPr sz="2000">
                <a:solidFill>
                  <a:schemeClr val="tx1"/>
                </a:solidFill>
                <a:latin typeface="Times New Roman" pitchFamily="18" charset="0"/>
              </a:defRPr>
            </a:lvl7pPr>
            <a:lvl8pPr marL="3981450" indent="-381000" algn="l" rtl="0" eaLnBrk="1" fontAlgn="base" hangingPunct="1">
              <a:spcBef>
                <a:spcPct val="20000"/>
              </a:spcBef>
              <a:spcAft>
                <a:spcPct val="0"/>
              </a:spcAft>
              <a:buChar char="»"/>
              <a:defRPr sz="2000">
                <a:solidFill>
                  <a:schemeClr val="tx1"/>
                </a:solidFill>
                <a:latin typeface="Times New Roman" pitchFamily="18" charset="0"/>
              </a:defRPr>
            </a:lvl8pPr>
            <a:lvl9pPr marL="4438650" indent="-381000" algn="l" rtl="0" eaLnBrk="1" fontAlgn="base" hangingPunct="1">
              <a:spcBef>
                <a:spcPct val="20000"/>
              </a:spcBef>
              <a:spcAft>
                <a:spcPct val="0"/>
              </a:spcAft>
              <a:buChar char="»"/>
              <a:defRPr sz="2000">
                <a:solidFill>
                  <a:schemeClr val="tx1"/>
                </a:solidFill>
                <a:latin typeface="Times New Roman" pitchFamily="18" charset="0"/>
              </a:defRPr>
            </a:lvl9pPr>
          </a:lstStyle>
          <a:p>
            <a:endParaRPr lang="en-US" kern="0" dirty="0" smtClean="0"/>
          </a:p>
          <a:p>
            <a:endParaRPr lang="en-US" kern="0" dirty="0" smtClean="0"/>
          </a:p>
          <a:p>
            <a:endParaRPr lang="en-US" kern="0" dirty="0" smtClean="0">
              <a:solidFill>
                <a:srgbClr val="C00000"/>
              </a:solidFill>
            </a:endParaRPr>
          </a:p>
          <a:p>
            <a:endParaRPr lang="en-US" kern="0" dirty="0">
              <a:solidFill>
                <a:srgbClr val="C00000"/>
              </a:solidFill>
            </a:endParaRPr>
          </a:p>
          <a:p>
            <a:endParaRPr lang="en-US" kern="0" dirty="0" smtClean="0">
              <a:solidFill>
                <a:srgbClr val="C00000"/>
              </a:solidFill>
            </a:endParaRPr>
          </a:p>
          <a:p>
            <a:r>
              <a:rPr lang="en-US" kern="0" dirty="0" smtClean="0">
                <a:solidFill>
                  <a:srgbClr val="C00000"/>
                </a:solidFill>
              </a:rPr>
              <a:t>    </a:t>
            </a:r>
            <a:r>
              <a:rPr lang="en-US" kern="0" dirty="0" smtClean="0">
                <a:solidFill>
                  <a:srgbClr val="92D050"/>
                </a:solidFill>
              </a:rPr>
              <a:t>,      , and         are the variance of each term (filter parameters)</a:t>
            </a:r>
          </a:p>
        </p:txBody>
      </p:sp>
      <p:sp>
        <p:nvSpPr>
          <p:cNvPr id="2" name="Title 1"/>
          <p:cNvSpPr>
            <a:spLocks noGrp="1"/>
          </p:cNvSpPr>
          <p:nvPr>
            <p:ph type="title"/>
          </p:nvPr>
        </p:nvSpPr>
        <p:spPr/>
        <p:txBody>
          <a:bodyPr/>
          <a:lstStyle/>
          <a:p>
            <a:r>
              <a:rPr lang="en-US" dirty="0" smtClean="0"/>
              <a:t>Cross-bilateral </a:t>
            </a:r>
            <a:r>
              <a:rPr lang="en-US" dirty="0"/>
              <a:t>f</a:t>
            </a:r>
            <a:r>
              <a:rPr lang="en-US" dirty="0" smtClean="0"/>
              <a:t>ilter</a:t>
            </a:r>
            <a:endParaRPr lang="en-US" dirty="0"/>
          </a:p>
        </p:txBody>
      </p:sp>
      <p:pic>
        <p:nvPicPr>
          <p:cNvPr id="40" name="Picture 3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264" y="2325498"/>
            <a:ext cx="9065736" cy="931076"/>
          </a:xfrm>
          <a:prstGeom prst="rect">
            <a:avLst/>
          </a:prstGeom>
        </p:spPr>
      </p:pic>
      <p:pic>
        <p:nvPicPr>
          <p:cNvPr id="42"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476885" y="3570173"/>
            <a:ext cx="914397" cy="1371600"/>
          </a:xfrm>
          <a:prstGeom prst="rect">
            <a:avLst/>
          </a:prstGeom>
          <a:noFill/>
          <a:ln w="12700">
            <a:solidFill>
              <a:schemeClr val="tx2"/>
            </a:solidFill>
            <a:miter lim="800000"/>
            <a:headEnd/>
            <a:tailEnd/>
          </a:ln>
        </p:spPr>
      </p:pic>
      <p:pic>
        <p:nvPicPr>
          <p:cNvPr id="43"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522605" y="3615893"/>
            <a:ext cx="914397" cy="1371600"/>
          </a:xfrm>
          <a:prstGeom prst="rect">
            <a:avLst/>
          </a:prstGeom>
          <a:noFill/>
          <a:ln w="12700">
            <a:solidFill>
              <a:schemeClr val="tx2"/>
            </a:solidFill>
            <a:miter lim="800000"/>
            <a:headEnd/>
            <a:tailEnd/>
          </a:ln>
        </p:spPr>
      </p:pic>
      <p:pic>
        <p:nvPicPr>
          <p:cNvPr id="44"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568325" y="3661613"/>
            <a:ext cx="914397" cy="1371600"/>
          </a:xfrm>
          <a:prstGeom prst="rect">
            <a:avLst/>
          </a:prstGeom>
          <a:noFill/>
          <a:ln w="12700">
            <a:solidFill>
              <a:schemeClr val="tx2"/>
            </a:solidFill>
            <a:miter lim="800000"/>
            <a:headEnd/>
            <a:tailEnd/>
          </a:ln>
        </p:spPr>
      </p:pic>
      <p:pic>
        <p:nvPicPr>
          <p:cNvPr id="45"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7614045" y="3707333"/>
            <a:ext cx="914397" cy="1371600"/>
          </a:xfrm>
          <a:prstGeom prst="rect">
            <a:avLst/>
          </a:prstGeom>
          <a:noFill/>
          <a:ln w="12700">
            <a:solidFill>
              <a:schemeClr val="tx2"/>
            </a:solidFill>
            <a:miter lim="800000"/>
            <a:headEnd/>
            <a:tailEnd/>
          </a:ln>
        </p:spPr>
      </p:pic>
      <p:pic>
        <p:nvPicPr>
          <p:cNvPr id="46"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7659765" y="3753053"/>
            <a:ext cx="914397" cy="1371600"/>
          </a:xfrm>
          <a:prstGeom prst="rect">
            <a:avLst/>
          </a:prstGeom>
          <a:noFill/>
          <a:ln w="12700">
            <a:solidFill>
              <a:schemeClr val="tx2"/>
            </a:solidFill>
            <a:miter lim="800000"/>
            <a:headEnd/>
            <a:tailEnd/>
          </a:ln>
        </p:spPr>
      </p:pic>
      <p:sp>
        <p:nvSpPr>
          <p:cNvPr id="47" name="TextBox 46"/>
          <p:cNvSpPr txBox="1"/>
          <p:nvPr/>
        </p:nvSpPr>
        <p:spPr>
          <a:xfrm>
            <a:off x="7290636" y="5197581"/>
            <a:ext cx="1635384" cy="830997"/>
          </a:xfrm>
          <a:prstGeom prst="rect">
            <a:avLst/>
          </a:prstGeom>
          <a:noFill/>
        </p:spPr>
        <p:txBody>
          <a:bodyPr wrap="none" rtlCol="0">
            <a:spAutoFit/>
          </a:bodyPr>
          <a:lstStyle/>
          <a:p>
            <a:pPr algn="ctr"/>
            <a:r>
              <a:rPr lang="en-US" dirty="0"/>
              <a:t>a</a:t>
            </a:r>
            <a:r>
              <a:rPr lang="en-US" dirty="0" smtClean="0"/>
              <a:t>dditional</a:t>
            </a:r>
          </a:p>
          <a:p>
            <a:pPr algn="ctr"/>
            <a:r>
              <a:rPr lang="en-US" dirty="0" smtClean="0"/>
              <a:t>features</a:t>
            </a:r>
            <a:endParaRPr lang="en-US" dirty="0"/>
          </a:p>
        </p:txBody>
      </p:sp>
      <p:pic>
        <p:nvPicPr>
          <p:cNvPr id="48"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4299429" y="3594800"/>
            <a:ext cx="1097280" cy="164592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4374583" y="5248219"/>
            <a:ext cx="936475" cy="830997"/>
          </a:xfrm>
          <a:prstGeom prst="rect">
            <a:avLst/>
          </a:prstGeom>
          <a:noFill/>
        </p:spPr>
        <p:txBody>
          <a:bodyPr wrap="none" rtlCol="0">
            <a:spAutoFit/>
          </a:bodyPr>
          <a:lstStyle/>
          <a:p>
            <a:pPr algn="ctr"/>
            <a:r>
              <a:rPr lang="en-US" dirty="0"/>
              <a:t>p</a:t>
            </a:r>
            <a:r>
              <a:rPr lang="en-US" dirty="0" smtClean="0"/>
              <a:t>ixel</a:t>
            </a:r>
          </a:p>
          <a:p>
            <a:pPr algn="ctr"/>
            <a:r>
              <a:rPr lang="en-US" dirty="0" smtClean="0"/>
              <a:t>color</a:t>
            </a:r>
            <a:endParaRPr lang="en-US" dirty="0"/>
          </a:p>
        </p:txBody>
      </p:sp>
      <p:pic>
        <p:nvPicPr>
          <p:cNvPr id="50"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1774096" y="3608408"/>
            <a:ext cx="1097279" cy="1645920"/>
          </a:xfrm>
          <a:prstGeom prst="rect">
            <a:avLst/>
          </a:prstGeom>
          <a:noFill/>
          <a:ln w="12700">
            <a:solidFill>
              <a:schemeClr val="tx2"/>
            </a:solidFill>
            <a:miter lim="800000"/>
            <a:headEnd/>
            <a:tailEnd/>
          </a:ln>
        </p:spPr>
      </p:pic>
      <p:sp>
        <p:nvSpPr>
          <p:cNvPr id="51" name="TextBox 50"/>
          <p:cNvSpPr txBox="1"/>
          <p:nvPr/>
        </p:nvSpPr>
        <p:spPr>
          <a:xfrm>
            <a:off x="1633283" y="5254328"/>
            <a:ext cx="1378904" cy="830997"/>
          </a:xfrm>
          <a:prstGeom prst="rect">
            <a:avLst/>
          </a:prstGeom>
          <a:noFill/>
        </p:spPr>
        <p:txBody>
          <a:bodyPr wrap="none" rtlCol="0">
            <a:spAutoFit/>
          </a:bodyPr>
          <a:lstStyle/>
          <a:p>
            <a:pPr algn="ctr"/>
            <a:r>
              <a:rPr lang="en-US" dirty="0"/>
              <a:t>s</a:t>
            </a:r>
            <a:r>
              <a:rPr lang="en-US" dirty="0" smtClean="0"/>
              <a:t>creen</a:t>
            </a:r>
          </a:p>
          <a:p>
            <a:pPr algn="ctr"/>
            <a:r>
              <a:rPr lang="en-US" dirty="0" smtClean="0"/>
              <a:t>position</a:t>
            </a:r>
            <a:endParaRPr lang="en-US" dirty="0"/>
          </a:p>
        </p:txBody>
      </p:sp>
      <p:pic>
        <p:nvPicPr>
          <p:cNvPr id="52" name="Picture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3934" y="3962756"/>
            <a:ext cx="391129" cy="420464"/>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3844" y="3953487"/>
            <a:ext cx="447829" cy="493959"/>
          </a:xfrm>
          <a:prstGeom prst="rect">
            <a:avLst/>
          </a:prstGeom>
        </p:spPr>
      </p:pic>
      <p:pic>
        <p:nvPicPr>
          <p:cNvPr id="54" name="Picture 5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53137" y="3941971"/>
            <a:ext cx="608123" cy="504766"/>
          </a:xfrm>
          <a:prstGeom prst="rect">
            <a:avLst/>
          </a:prstGeom>
        </p:spPr>
      </p:pic>
      <p:pic>
        <p:nvPicPr>
          <p:cNvPr id="21" name="Content Placeholder 2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bwMode="auto">
          <a:xfrm>
            <a:off x="3372753" y="1106558"/>
            <a:ext cx="2543089" cy="91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ectangle 2"/>
          <p:cNvSpPr/>
          <p:nvPr/>
        </p:nvSpPr>
        <p:spPr bwMode="auto">
          <a:xfrm>
            <a:off x="3372753" y="2325498"/>
            <a:ext cx="2383470" cy="931076"/>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2" name="Rectangle 21"/>
          <p:cNvSpPr/>
          <p:nvPr/>
        </p:nvSpPr>
        <p:spPr bwMode="auto">
          <a:xfrm>
            <a:off x="5769614" y="2252570"/>
            <a:ext cx="3284446" cy="931076"/>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4047" y="2792706"/>
            <a:ext cx="294703" cy="316806"/>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48881" y="2789478"/>
            <a:ext cx="289870" cy="319729"/>
          </a:xfrm>
          <a:prstGeom prst="rect">
            <a:avLst/>
          </a:prstGeom>
        </p:spPr>
      </p:pic>
      <p:pic>
        <p:nvPicPr>
          <p:cNvPr id="25" name="Picture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978262" y="2803492"/>
            <a:ext cx="416438" cy="345660"/>
          </a:xfrm>
          <a:prstGeom prst="rect">
            <a:avLst/>
          </a:prstGeom>
        </p:spPr>
      </p:pic>
    </p:spTree>
    <p:extLst>
      <p:ext uri="{BB962C8B-B14F-4D97-AF65-F5344CB8AC3E}">
        <p14:creationId xmlns:p14="http://schemas.microsoft.com/office/powerpoint/2010/main" val="1495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300"/>
                                  </p:stCondLst>
                                  <p:childTnLst>
                                    <p:set>
                                      <p:cBhvr>
                                        <p:cTn id="37" dur="1" fill="hold">
                                          <p:stCondLst>
                                            <p:cond delay="0"/>
                                          </p:stCondLst>
                                        </p:cTn>
                                        <p:tgtEl>
                                          <p:spTgt spid="43"/>
                                        </p:tgtEl>
                                        <p:attrNameLst>
                                          <p:attrName>style.visibility</p:attrName>
                                        </p:attrNameLst>
                                      </p:cBhvr>
                                      <p:to>
                                        <p:strVal val="visible"/>
                                      </p:to>
                                    </p:set>
                                  </p:childTnLst>
                                </p:cTn>
                              </p:par>
                            </p:childTnLst>
                          </p:cTn>
                        </p:par>
                        <p:par>
                          <p:cTn id="38" fill="hold">
                            <p:stCondLst>
                              <p:cond delay="300"/>
                            </p:stCondLst>
                            <p:childTnLst>
                              <p:par>
                                <p:cTn id="39" presetID="1" presetClass="entr" presetSubtype="0" fill="hold" nodeType="afterEffect">
                                  <p:stCondLst>
                                    <p:cond delay="300"/>
                                  </p:stCondLst>
                                  <p:childTnLst>
                                    <p:set>
                                      <p:cBhvr>
                                        <p:cTn id="40" dur="1" fill="hold">
                                          <p:stCondLst>
                                            <p:cond delay="0"/>
                                          </p:stCondLst>
                                        </p:cTn>
                                        <p:tgtEl>
                                          <p:spTgt spid="44"/>
                                        </p:tgtEl>
                                        <p:attrNameLst>
                                          <p:attrName>style.visibility</p:attrName>
                                        </p:attrNameLst>
                                      </p:cBhvr>
                                      <p:to>
                                        <p:strVal val="visible"/>
                                      </p:to>
                                    </p:set>
                                  </p:childTnLst>
                                </p:cTn>
                              </p:par>
                            </p:childTnLst>
                          </p:cTn>
                        </p:par>
                        <p:par>
                          <p:cTn id="41" fill="hold">
                            <p:stCondLst>
                              <p:cond delay="600"/>
                            </p:stCondLst>
                            <p:childTnLst>
                              <p:par>
                                <p:cTn id="42" presetID="1" presetClass="entr" presetSubtype="0" fill="hold" nodeType="afterEffect">
                                  <p:stCondLst>
                                    <p:cond delay="300"/>
                                  </p:stCondLst>
                                  <p:childTnLst>
                                    <p:set>
                                      <p:cBhvr>
                                        <p:cTn id="43" dur="1" fill="hold">
                                          <p:stCondLst>
                                            <p:cond delay="0"/>
                                          </p:stCondLst>
                                        </p:cTn>
                                        <p:tgtEl>
                                          <p:spTgt spid="45"/>
                                        </p:tgtEl>
                                        <p:attrNameLst>
                                          <p:attrName>style.visibility</p:attrName>
                                        </p:attrNameLst>
                                      </p:cBhvr>
                                      <p:to>
                                        <p:strVal val="visible"/>
                                      </p:to>
                                    </p:set>
                                  </p:childTnLst>
                                </p:cTn>
                              </p:par>
                            </p:childTnLst>
                          </p:cTn>
                        </p:par>
                        <p:par>
                          <p:cTn id="44" fill="hold">
                            <p:stCondLst>
                              <p:cond delay="900"/>
                            </p:stCondLst>
                            <p:childTnLst>
                              <p:par>
                                <p:cTn id="45" presetID="1" presetClass="entr" presetSubtype="0" fill="hold" nodeType="afterEffect">
                                  <p:stCondLst>
                                    <p:cond delay="30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5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4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4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4"/>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4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7">
                                            <p:txEl>
                                              <p:pRg st="5" end="5"/>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49" grpId="0"/>
      <p:bldP spid="49" grpId="1"/>
      <p:bldP spid="51" grpId="0"/>
      <p:bldP spid="51" grpId="1"/>
      <p:bldP spid="3" grpId="0" animBg="1"/>
      <p:bldP spid="3"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02109" y="1080696"/>
            <a:ext cx="3652752" cy="48703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Why per pixel parameters?</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8590" y="1078280"/>
            <a:ext cx="3652752" cy="48703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2595324" y="4947989"/>
            <a:ext cx="417762" cy="417762"/>
          </a:xfrm>
          <a:prstGeom prst="rect">
            <a:avLst/>
          </a:prstGeom>
          <a:noFill/>
          <a:ln w="25400" cap="flat" cmpd="sng" algn="ctr">
            <a:solidFill>
              <a:srgbClr val="F046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6666581" y="4969761"/>
            <a:ext cx="417762" cy="417762"/>
          </a:xfrm>
          <a:prstGeom prst="rect">
            <a:avLst/>
          </a:prstGeom>
          <a:noFill/>
          <a:ln w="25400" cap="flat" cmpd="sng" algn="ctr">
            <a:solidFill>
              <a:srgbClr val="F046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2" name="TextBox 11"/>
          <p:cNvSpPr txBox="1"/>
          <p:nvPr/>
        </p:nvSpPr>
        <p:spPr>
          <a:xfrm>
            <a:off x="635591" y="5938560"/>
            <a:ext cx="3858750" cy="461665"/>
          </a:xfrm>
          <a:prstGeom prst="rect">
            <a:avLst/>
          </a:prstGeom>
          <a:noFill/>
        </p:spPr>
        <p:txBody>
          <a:bodyPr wrap="none" rtlCol="0">
            <a:spAutoFit/>
          </a:bodyPr>
          <a:lstStyle/>
          <a:p>
            <a:pPr algn="ctr"/>
            <a:r>
              <a:rPr lang="en-US" dirty="0"/>
              <a:t>i</a:t>
            </a:r>
            <a:r>
              <a:rPr lang="en-US" dirty="0" smtClean="0"/>
              <a:t>nput MC 8 samples/pixel</a:t>
            </a:r>
          </a:p>
        </p:txBody>
      </p:sp>
      <p:sp>
        <p:nvSpPr>
          <p:cNvPr id="13" name="TextBox 12"/>
          <p:cNvSpPr txBox="1"/>
          <p:nvPr/>
        </p:nvSpPr>
        <p:spPr>
          <a:xfrm>
            <a:off x="5305850" y="5985705"/>
            <a:ext cx="2645276" cy="461665"/>
          </a:xfrm>
          <a:prstGeom prst="rect">
            <a:avLst/>
          </a:prstGeom>
          <a:noFill/>
        </p:spPr>
        <p:txBody>
          <a:bodyPr wrap="none" rtlCol="0">
            <a:spAutoFit/>
          </a:bodyPr>
          <a:lstStyle/>
          <a:p>
            <a:pPr algn="ctr"/>
            <a:r>
              <a:rPr lang="en-US" dirty="0"/>
              <a:t>s</a:t>
            </a:r>
            <a:r>
              <a:rPr lang="en-US" dirty="0" smtClean="0"/>
              <a:t>hading </a:t>
            </a:r>
            <a:r>
              <a:rPr lang="en-US" dirty="0" err="1" smtClean="0"/>
              <a:t>normals</a:t>
            </a:r>
            <a:endParaRPr lang="en-US" dirty="0" smtClean="0"/>
          </a:p>
        </p:txBody>
      </p:sp>
    </p:spTree>
    <p:extLst>
      <p:ext uri="{BB962C8B-B14F-4D97-AF65-F5344CB8AC3E}">
        <p14:creationId xmlns:p14="http://schemas.microsoft.com/office/powerpoint/2010/main" val="111501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per pixel parameters?</a:t>
            </a:r>
            <a:endParaRPr lang="en-US" dirty="0"/>
          </a:p>
        </p:txBody>
      </p:sp>
      <p:sp>
        <p:nvSpPr>
          <p:cNvPr id="3" name="Content Placeholder 2"/>
          <p:cNvSpPr>
            <a:spLocks noGrp="1"/>
          </p:cNvSpPr>
          <p:nvPr>
            <p:ph idx="1"/>
          </p:nvPr>
        </p:nvSpPr>
        <p:spPr/>
        <p:txBody>
          <a:bodyPr/>
          <a:lstStyle/>
          <a:p>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24275" y="2147700"/>
            <a:ext cx="2743200" cy="2743200"/>
          </a:xfrm>
          <a:prstGeom prst="rect">
            <a:avLst/>
          </a:prstGeom>
          <a:noFill/>
          <a:ln w="28575">
            <a:solidFill>
              <a:srgbClr val="F04646"/>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1882" y="2138785"/>
            <a:ext cx="2743200" cy="2743200"/>
          </a:xfrm>
          <a:prstGeom prst="rect">
            <a:avLst/>
          </a:prstGeom>
          <a:noFill/>
          <a:ln w="28575">
            <a:solidFill>
              <a:srgbClr val="F04646"/>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29719" y="2147700"/>
            <a:ext cx="2743200" cy="2743200"/>
          </a:xfrm>
          <a:prstGeom prst="rect">
            <a:avLst/>
          </a:prstGeom>
          <a:noFill/>
          <a:ln w="28575">
            <a:solidFill>
              <a:srgbClr val="F04646"/>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7570" y="4898462"/>
            <a:ext cx="2459328" cy="830997"/>
          </a:xfrm>
          <a:prstGeom prst="rect">
            <a:avLst/>
          </a:prstGeom>
          <a:noFill/>
        </p:spPr>
        <p:txBody>
          <a:bodyPr wrap="none" rtlCol="0">
            <a:spAutoFit/>
          </a:bodyPr>
          <a:lstStyle/>
          <a:p>
            <a:pPr algn="ctr"/>
            <a:r>
              <a:rPr lang="en-US" dirty="0"/>
              <a:t>i</a:t>
            </a:r>
            <a:r>
              <a:rPr lang="en-US" dirty="0" smtClean="0"/>
              <a:t>nput MC </a:t>
            </a:r>
          </a:p>
          <a:p>
            <a:pPr algn="ctr"/>
            <a:r>
              <a:rPr lang="en-US" dirty="0" smtClean="0"/>
              <a:t>8 samples/pixel</a:t>
            </a:r>
          </a:p>
        </p:txBody>
      </p:sp>
      <p:sp>
        <p:nvSpPr>
          <p:cNvPr id="10" name="TextBox 9"/>
          <p:cNvSpPr txBox="1"/>
          <p:nvPr/>
        </p:nvSpPr>
        <p:spPr>
          <a:xfrm>
            <a:off x="3274821" y="4966320"/>
            <a:ext cx="2645276" cy="461665"/>
          </a:xfrm>
          <a:prstGeom prst="rect">
            <a:avLst/>
          </a:prstGeom>
          <a:noFill/>
        </p:spPr>
        <p:txBody>
          <a:bodyPr wrap="none" rtlCol="0">
            <a:spAutoFit/>
          </a:bodyPr>
          <a:lstStyle/>
          <a:p>
            <a:pPr algn="ctr"/>
            <a:r>
              <a:rPr lang="en-US" dirty="0"/>
              <a:t>s</a:t>
            </a:r>
            <a:r>
              <a:rPr lang="en-US" dirty="0" smtClean="0"/>
              <a:t>hading </a:t>
            </a:r>
            <a:r>
              <a:rPr lang="en-US" dirty="0" err="1" smtClean="0"/>
              <a:t>normals</a:t>
            </a:r>
            <a:endParaRPr lang="en-US" dirty="0" smtClean="0"/>
          </a:p>
        </p:txBody>
      </p:sp>
      <p:sp>
        <p:nvSpPr>
          <p:cNvPr id="11" name="TextBox 10"/>
          <p:cNvSpPr txBox="1"/>
          <p:nvPr/>
        </p:nvSpPr>
        <p:spPr>
          <a:xfrm>
            <a:off x="6487260" y="4966320"/>
            <a:ext cx="2028120" cy="461665"/>
          </a:xfrm>
          <a:prstGeom prst="rect">
            <a:avLst/>
          </a:prstGeom>
          <a:noFill/>
        </p:spPr>
        <p:txBody>
          <a:bodyPr wrap="none" rtlCol="0">
            <a:spAutoFit/>
          </a:bodyPr>
          <a:lstStyle/>
          <a:p>
            <a:pPr algn="ctr"/>
            <a:r>
              <a:rPr lang="en-US" dirty="0"/>
              <a:t>g</a:t>
            </a:r>
            <a:r>
              <a:rPr lang="en-US" dirty="0" smtClean="0"/>
              <a:t>round truth</a:t>
            </a:r>
          </a:p>
        </p:txBody>
      </p:sp>
    </p:spTree>
    <p:extLst>
      <p:ext uri="{BB962C8B-B14F-4D97-AF65-F5344CB8AC3E}">
        <p14:creationId xmlns:p14="http://schemas.microsoft.com/office/powerpoint/2010/main" val="17306942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per pixel parameters?</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8590" y="1078280"/>
            <a:ext cx="3652752" cy="48703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02109" y="1078280"/>
            <a:ext cx="3652752" cy="48703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3483752" y="2469356"/>
            <a:ext cx="683055" cy="656064"/>
          </a:xfrm>
          <a:prstGeom prst="rect">
            <a:avLst/>
          </a:prstGeom>
          <a:noFill/>
          <a:ln w="25400" cap="flat" cmpd="sng" algn="ctr">
            <a:solidFill>
              <a:srgbClr val="F046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7549719" y="2474119"/>
            <a:ext cx="683055" cy="664369"/>
          </a:xfrm>
          <a:prstGeom prst="rect">
            <a:avLst/>
          </a:prstGeom>
          <a:noFill/>
          <a:ln w="25400" cap="flat" cmpd="sng" algn="ctr">
            <a:solidFill>
              <a:srgbClr val="F046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2" name="TextBox 11"/>
          <p:cNvSpPr txBox="1"/>
          <p:nvPr/>
        </p:nvSpPr>
        <p:spPr>
          <a:xfrm>
            <a:off x="635591" y="5938560"/>
            <a:ext cx="3858750" cy="461665"/>
          </a:xfrm>
          <a:prstGeom prst="rect">
            <a:avLst/>
          </a:prstGeom>
          <a:noFill/>
        </p:spPr>
        <p:txBody>
          <a:bodyPr wrap="none" rtlCol="0">
            <a:spAutoFit/>
          </a:bodyPr>
          <a:lstStyle/>
          <a:p>
            <a:pPr algn="ctr"/>
            <a:r>
              <a:rPr lang="en-US" dirty="0"/>
              <a:t>i</a:t>
            </a:r>
            <a:r>
              <a:rPr lang="en-US" dirty="0" smtClean="0"/>
              <a:t>nput MC 8 samples/pixel</a:t>
            </a:r>
          </a:p>
        </p:txBody>
      </p:sp>
      <p:sp>
        <p:nvSpPr>
          <p:cNvPr id="13" name="TextBox 12"/>
          <p:cNvSpPr txBox="1"/>
          <p:nvPr/>
        </p:nvSpPr>
        <p:spPr>
          <a:xfrm>
            <a:off x="5305850" y="5985705"/>
            <a:ext cx="2645276" cy="461665"/>
          </a:xfrm>
          <a:prstGeom prst="rect">
            <a:avLst/>
          </a:prstGeom>
          <a:noFill/>
        </p:spPr>
        <p:txBody>
          <a:bodyPr wrap="none" rtlCol="0">
            <a:spAutoFit/>
          </a:bodyPr>
          <a:lstStyle/>
          <a:p>
            <a:pPr algn="ctr"/>
            <a:r>
              <a:rPr lang="en-US" dirty="0"/>
              <a:t>s</a:t>
            </a:r>
            <a:r>
              <a:rPr lang="en-US" dirty="0" smtClean="0"/>
              <a:t>hading </a:t>
            </a:r>
            <a:r>
              <a:rPr lang="en-US" dirty="0" err="1" smtClean="0"/>
              <a:t>normals</a:t>
            </a:r>
            <a:endParaRPr lang="en-US" dirty="0" smtClean="0"/>
          </a:p>
        </p:txBody>
      </p:sp>
    </p:spTree>
    <p:extLst>
      <p:ext uri="{BB962C8B-B14F-4D97-AF65-F5344CB8AC3E}">
        <p14:creationId xmlns:p14="http://schemas.microsoft.com/office/powerpoint/2010/main" val="185864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per pixel parameters?</a:t>
            </a:r>
            <a:endParaRPr lang="en-US" dirty="0"/>
          </a:p>
        </p:txBody>
      </p:sp>
      <p:sp>
        <p:nvSpPr>
          <p:cNvPr id="3" name="Content Placeholder 2"/>
          <p:cNvSpPr>
            <a:spLocks noGrp="1"/>
          </p:cNvSpPr>
          <p:nvPr>
            <p:ph idx="1"/>
          </p:nvPr>
        </p:nvSpPr>
        <p:spPr/>
        <p:txBody>
          <a:bodyPr/>
          <a:lstStyle/>
          <a:p>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24275" y="2147700"/>
            <a:ext cx="2743200" cy="2743200"/>
          </a:xfrm>
          <a:prstGeom prst="rect">
            <a:avLst/>
          </a:prstGeom>
          <a:noFill/>
          <a:ln w="28575">
            <a:solidFill>
              <a:srgbClr val="F04646"/>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1882" y="2138785"/>
            <a:ext cx="2743200" cy="2743200"/>
          </a:xfrm>
          <a:prstGeom prst="rect">
            <a:avLst/>
          </a:prstGeom>
          <a:noFill/>
          <a:ln w="28575">
            <a:solidFill>
              <a:srgbClr val="F04646"/>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29719" y="2147700"/>
            <a:ext cx="2743200" cy="2743200"/>
          </a:xfrm>
          <a:prstGeom prst="rect">
            <a:avLst/>
          </a:prstGeom>
          <a:noFill/>
          <a:ln w="28575">
            <a:solidFill>
              <a:srgbClr val="F04646"/>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7570" y="4898462"/>
            <a:ext cx="2459328" cy="830997"/>
          </a:xfrm>
          <a:prstGeom prst="rect">
            <a:avLst/>
          </a:prstGeom>
          <a:noFill/>
        </p:spPr>
        <p:txBody>
          <a:bodyPr wrap="none" rtlCol="0">
            <a:spAutoFit/>
          </a:bodyPr>
          <a:lstStyle/>
          <a:p>
            <a:pPr algn="ctr"/>
            <a:r>
              <a:rPr lang="en-US" dirty="0" smtClean="0"/>
              <a:t>input MC </a:t>
            </a:r>
          </a:p>
          <a:p>
            <a:pPr algn="ctr"/>
            <a:r>
              <a:rPr lang="en-US" dirty="0" smtClean="0"/>
              <a:t>8 samples/pixel</a:t>
            </a:r>
          </a:p>
        </p:txBody>
      </p:sp>
      <p:sp>
        <p:nvSpPr>
          <p:cNvPr id="10" name="TextBox 9"/>
          <p:cNvSpPr txBox="1"/>
          <p:nvPr/>
        </p:nvSpPr>
        <p:spPr>
          <a:xfrm>
            <a:off x="3274821" y="4966320"/>
            <a:ext cx="2645276" cy="461665"/>
          </a:xfrm>
          <a:prstGeom prst="rect">
            <a:avLst/>
          </a:prstGeom>
          <a:noFill/>
        </p:spPr>
        <p:txBody>
          <a:bodyPr wrap="none" rtlCol="0">
            <a:spAutoFit/>
          </a:bodyPr>
          <a:lstStyle/>
          <a:p>
            <a:pPr algn="ctr"/>
            <a:r>
              <a:rPr lang="en-US" dirty="0"/>
              <a:t>s</a:t>
            </a:r>
            <a:r>
              <a:rPr lang="en-US" dirty="0" smtClean="0"/>
              <a:t>hading </a:t>
            </a:r>
            <a:r>
              <a:rPr lang="en-US" dirty="0" err="1" smtClean="0"/>
              <a:t>normals</a:t>
            </a:r>
            <a:endParaRPr lang="en-US" dirty="0" smtClean="0"/>
          </a:p>
        </p:txBody>
      </p:sp>
      <p:sp>
        <p:nvSpPr>
          <p:cNvPr id="11" name="TextBox 10"/>
          <p:cNvSpPr txBox="1"/>
          <p:nvPr/>
        </p:nvSpPr>
        <p:spPr>
          <a:xfrm>
            <a:off x="6487260" y="4966320"/>
            <a:ext cx="2028120" cy="461665"/>
          </a:xfrm>
          <a:prstGeom prst="rect">
            <a:avLst/>
          </a:prstGeom>
          <a:noFill/>
        </p:spPr>
        <p:txBody>
          <a:bodyPr wrap="none" rtlCol="0">
            <a:spAutoFit/>
          </a:bodyPr>
          <a:lstStyle/>
          <a:p>
            <a:pPr algn="ctr"/>
            <a:r>
              <a:rPr lang="en-US" dirty="0"/>
              <a:t>g</a:t>
            </a:r>
            <a:r>
              <a:rPr lang="en-US" dirty="0" smtClean="0"/>
              <a:t>round truth</a:t>
            </a:r>
          </a:p>
        </p:txBody>
      </p:sp>
    </p:spTree>
    <p:extLst>
      <p:ext uri="{BB962C8B-B14F-4D97-AF65-F5344CB8AC3E}">
        <p14:creationId xmlns:p14="http://schemas.microsoft.com/office/powerpoint/2010/main" val="1321379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Another example</a:t>
            </a:r>
          </a:p>
        </p:txBody>
      </p:sp>
      <p:sp>
        <p:nvSpPr>
          <p:cNvPr id="36867" name="Content Placeholder 2"/>
          <p:cNvSpPr>
            <a:spLocks noGrp="1"/>
          </p:cNvSpPr>
          <p:nvPr>
            <p:ph idx="1"/>
          </p:nvPr>
        </p:nvSpPr>
        <p:spPr>
          <a:xfrm>
            <a:off x="452438" y="1041400"/>
            <a:ext cx="8289925" cy="2139790"/>
          </a:xfrm>
        </p:spPr>
        <p:txBody>
          <a:bodyPr/>
          <a:lstStyle/>
          <a:p>
            <a:endParaRPr lang="en-US" altLang="en-US" dirty="0" smtClean="0"/>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212" y="1064816"/>
            <a:ext cx="3498338" cy="552489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a:spLocks noChangeArrowheads="1"/>
          </p:cNvSpPr>
          <p:nvPr/>
        </p:nvSpPr>
        <p:spPr bwMode="auto">
          <a:xfrm>
            <a:off x="6405563" y="4759325"/>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r>
              <a:rPr lang="en-US" altLang="en-US" sz="2000" dirty="0"/>
              <a:t>scene detail</a:t>
            </a:r>
          </a:p>
        </p:txBody>
      </p:sp>
      <p:sp>
        <p:nvSpPr>
          <p:cNvPr id="15" name="TextBox 14"/>
          <p:cNvSpPr txBox="1">
            <a:spLocks noChangeArrowheads="1"/>
          </p:cNvSpPr>
          <p:nvPr/>
        </p:nvSpPr>
        <p:spPr bwMode="auto">
          <a:xfrm>
            <a:off x="6389688" y="1362074"/>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r>
              <a:rPr lang="en-US" altLang="en-US" sz="2000" dirty="0"/>
              <a:t>MC noise</a:t>
            </a:r>
          </a:p>
        </p:txBody>
      </p:sp>
      <p:cxnSp>
        <p:nvCxnSpPr>
          <p:cNvPr id="18" name="Straight Arrow Connector 17"/>
          <p:cNvCxnSpPr>
            <a:cxnSpLocks noChangeShapeType="1"/>
          </p:cNvCxnSpPr>
          <p:nvPr/>
        </p:nvCxnSpPr>
        <p:spPr bwMode="auto">
          <a:xfrm flipH="1">
            <a:off x="4940300" y="1536699"/>
            <a:ext cx="1465263" cy="0"/>
          </a:xfrm>
          <a:prstGeom prst="straightConnector1">
            <a:avLst/>
          </a:prstGeom>
          <a:noFill/>
          <a:ln w="57150" algn="ctr">
            <a:solidFill>
              <a:schemeClr val="tx2"/>
            </a:solidFill>
            <a:round/>
            <a:headEnd type="none" w="med" len="med"/>
            <a:tailEnd type="triangle" w="med" len="med"/>
          </a:ln>
          <a:extLst>
            <a:ext uri="{909E8E84-426E-40DD-AFC4-6F175D3DCCD1}">
              <a14:hiddenFill xmlns:a14="http://schemas.microsoft.com/office/drawing/2010/main">
                <a:noFill/>
              </a14:hiddenFill>
            </a:ext>
          </a:extLst>
        </p:spPr>
      </p:cxnSp>
      <p:cxnSp>
        <p:nvCxnSpPr>
          <p:cNvPr id="19" name="Straight Arrow Connector 18"/>
          <p:cNvCxnSpPr>
            <a:cxnSpLocks noChangeShapeType="1"/>
          </p:cNvCxnSpPr>
          <p:nvPr/>
        </p:nvCxnSpPr>
        <p:spPr bwMode="auto">
          <a:xfrm flipH="1">
            <a:off x="4940300" y="4951413"/>
            <a:ext cx="1466850" cy="0"/>
          </a:xfrm>
          <a:prstGeom prst="straightConnector1">
            <a:avLst/>
          </a:prstGeom>
          <a:noFill/>
          <a:ln w="57150" algn="ctr">
            <a:solidFill>
              <a:schemeClr val="tx2"/>
            </a:solidFill>
            <a:round/>
            <a:headEnd type="none" w="med" len="med"/>
            <a:tailEnd type="triangle" w="med" len="med"/>
          </a:ln>
          <a:extLst>
            <a:ext uri="{909E8E84-426E-40DD-AFC4-6F175D3DCCD1}">
              <a14:hiddenFill xmlns:a14="http://schemas.microsoft.com/office/drawing/2010/main">
                <a:noFill/>
              </a14:hiddenFill>
            </a:ext>
          </a:extLst>
        </p:spPr>
      </p:cxnSp>
      <p:sp>
        <p:nvSpPr>
          <p:cNvPr id="20" name="TextBox 19"/>
          <p:cNvSpPr txBox="1">
            <a:spLocks noChangeArrowheads="1"/>
          </p:cNvSpPr>
          <p:nvPr/>
        </p:nvSpPr>
        <p:spPr bwMode="auto">
          <a:xfrm>
            <a:off x="3148013" y="6219825"/>
            <a:ext cx="285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spcBef>
                <a:spcPct val="50000"/>
              </a:spcBef>
              <a:buClr>
                <a:schemeClr val="accent1"/>
              </a:buClr>
              <a:buSzPct val="80000"/>
              <a:buFont typeface="Monotype Sorts"/>
              <a:buNone/>
            </a:pPr>
            <a:r>
              <a:rPr lang="en-US" altLang="en-US" sz="2000"/>
              <a:t>8 samples/pixel</a:t>
            </a:r>
          </a:p>
        </p:txBody>
      </p:sp>
      <p:sp>
        <p:nvSpPr>
          <p:cNvPr id="10" name="TextBox 9"/>
          <p:cNvSpPr txBox="1">
            <a:spLocks noChangeArrowheads="1"/>
          </p:cNvSpPr>
          <p:nvPr/>
        </p:nvSpPr>
        <p:spPr bwMode="auto">
          <a:xfrm>
            <a:off x="161442" y="2198858"/>
            <a:ext cx="2630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r">
              <a:lnSpc>
                <a:spcPct val="90000"/>
              </a:lnSpc>
              <a:spcBef>
                <a:spcPct val="50000"/>
              </a:spcBef>
              <a:buClr>
                <a:schemeClr val="accent1"/>
              </a:buClr>
              <a:buSzPct val="80000"/>
              <a:buFont typeface="Monotype Sorts"/>
              <a:buNone/>
            </a:pPr>
            <a:r>
              <a:rPr lang="en-US" altLang="en-US" sz="2000" dirty="0" smtClean="0"/>
              <a:t>Depth-of-field scene</a:t>
            </a:r>
            <a:endParaRPr lang="en-US" altLang="en-US" sz="2000" dirty="0"/>
          </a:p>
        </p:txBody>
      </p:sp>
      <p:sp>
        <p:nvSpPr>
          <p:cNvPr id="11" name="TextBox 10"/>
          <p:cNvSpPr txBox="1">
            <a:spLocks noChangeArrowheads="1"/>
          </p:cNvSpPr>
          <p:nvPr/>
        </p:nvSpPr>
        <p:spPr bwMode="auto">
          <a:xfrm>
            <a:off x="6407150" y="4766469"/>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r>
              <a:rPr lang="en-US" altLang="en-US" sz="2000" dirty="0" smtClean="0"/>
              <a:t>in-focus quad</a:t>
            </a:r>
            <a:endParaRPr lang="en-US" altLang="en-US" sz="2000" dirty="0"/>
          </a:p>
        </p:txBody>
      </p:sp>
      <p:sp>
        <p:nvSpPr>
          <p:cNvPr id="13" name="TextBox 12"/>
          <p:cNvSpPr txBox="1">
            <a:spLocks noChangeArrowheads="1"/>
          </p:cNvSpPr>
          <p:nvPr/>
        </p:nvSpPr>
        <p:spPr bwMode="auto">
          <a:xfrm>
            <a:off x="6403353" y="1360881"/>
            <a:ext cx="2362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r>
              <a:rPr lang="en-US" altLang="en-US" sz="2000" dirty="0" smtClean="0"/>
              <a:t>out-of-focus quad</a:t>
            </a:r>
            <a:endParaRPr lang="en-US" altLang="en-US" sz="2000" dirty="0"/>
          </a:p>
        </p:txBody>
      </p:sp>
    </p:spTree>
    <p:extLst>
      <p:ext uri="{BB962C8B-B14F-4D97-AF65-F5344CB8AC3E}">
        <p14:creationId xmlns:p14="http://schemas.microsoft.com/office/powerpoint/2010/main" val="1757395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10" grpId="0"/>
      <p:bldP spid="11" grpId="0"/>
      <p:bldP spid="11" grpId="1"/>
      <p:bldP spid="13" grpId="0"/>
      <p:bldP spid="13" grpId="1"/>
    </p:bldLst>
  </p:timing>
</p:sld>
</file>

<file path=ppt/theme/theme1.xml><?xml version="1.0" encoding="utf-8"?>
<a:theme xmlns:a="http://schemas.openxmlformats.org/drawingml/2006/main" name="vis98">
  <a:themeElements>
    <a:clrScheme name="">
      <a:dk1>
        <a:srgbClr val="1E1E1E"/>
      </a:dk1>
      <a:lt1>
        <a:srgbClr val="E4E4E4"/>
      </a:lt1>
      <a:dk2>
        <a:srgbClr val="333333"/>
      </a:dk2>
      <a:lt2>
        <a:srgbClr val="FFFFFF"/>
      </a:lt2>
      <a:accent1>
        <a:srgbClr val="3379A9"/>
      </a:accent1>
      <a:accent2>
        <a:srgbClr val="88E088"/>
      </a:accent2>
      <a:accent3>
        <a:srgbClr val="ADADAD"/>
      </a:accent3>
      <a:accent4>
        <a:srgbClr val="C3C3C3"/>
      </a:accent4>
      <a:accent5>
        <a:srgbClr val="ADBED1"/>
      </a:accent5>
      <a:accent6>
        <a:srgbClr val="7BCB7B"/>
      </a:accent6>
      <a:hlink>
        <a:srgbClr val="EF7979"/>
      </a:hlink>
      <a:folHlink>
        <a:srgbClr val="CECECE"/>
      </a:folHlink>
    </a:clrScheme>
    <a:fontScheme name="vis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vis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s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s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s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s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s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s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LBF_SIGGRAPHCourse</Template>
  <TotalTime>106024</TotalTime>
  <Pages>23</Pages>
  <Words>1339</Words>
  <Application>Microsoft Office PowerPoint</Application>
  <PresentationFormat>Letter Paper (8.5x11 in)</PresentationFormat>
  <Paragraphs>247</Paragraphs>
  <Slides>34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Helvetica Neue</vt:lpstr>
      <vt:lpstr>Monotype Sorts</vt:lpstr>
      <vt:lpstr>Times New Roman</vt:lpstr>
      <vt:lpstr>Wingdings</vt:lpstr>
      <vt:lpstr>vis98</vt:lpstr>
      <vt:lpstr>PowerPoint Presentation</vt:lpstr>
      <vt:lpstr>Observations</vt:lpstr>
      <vt:lpstr>Filter</vt:lpstr>
      <vt:lpstr>Cross-bilateral filter</vt:lpstr>
      <vt:lpstr>Why per pixel parameters?</vt:lpstr>
      <vt:lpstr>Why per pixel parameters?</vt:lpstr>
      <vt:lpstr>Why per pixel parameters?</vt:lpstr>
      <vt:lpstr>Why per pixel parameters?</vt:lpstr>
      <vt:lpstr>Another example</vt:lpstr>
      <vt:lpstr>Problem formulation</vt:lpstr>
      <vt:lpstr>PowerPoint Presentation</vt:lpstr>
      <vt:lpstr>PowerPoint Presentation</vt:lpstr>
      <vt:lpstr>Motivation</vt:lpstr>
      <vt:lpstr>Motivation</vt:lpstr>
      <vt:lpstr>Our approach</vt:lpstr>
      <vt:lpstr>Proposed noise estimation</vt:lpstr>
      <vt:lpstr>Proposed noise estimation</vt:lpstr>
      <vt:lpstr>Our approach</vt:lpstr>
      <vt:lpstr>Multilevel denoising</vt:lpstr>
      <vt:lpstr>Multilevel denoising</vt:lpstr>
      <vt:lpstr>Multilevel denoising</vt:lpstr>
      <vt:lpstr>Adaptive sampling</vt:lpstr>
      <vt:lpstr>Results</vt:lpstr>
      <vt:lpstr>Gargoyle (GI)</vt:lpstr>
      <vt:lpstr>Gargoyle (GI)</vt:lpstr>
      <vt:lpstr>Gargoyle (GI)</vt:lpstr>
      <vt:lpstr>Results</vt:lpstr>
      <vt:lpstr>Sibenik (GI + DOF)</vt:lpstr>
      <vt:lpstr>Sibenik (GI + DOF)</vt:lpstr>
      <vt:lpstr>Sibenik (GI + DOF)</vt:lpstr>
      <vt:lpstr>Limitation</vt:lpstr>
      <vt:lpstr>The paper</vt:lpstr>
      <vt:lpstr>Source code available!</vt:lpstr>
      <vt:lpstr>Acknowledgments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PhD Defense Talk</dc:title>
  <dc:creator>psen</dc:creator>
  <cp:lastModifiedBy>Nima Khademi</cp:lastModifiedBy>
  <cp:revision>4504</cp:revision>
  <cp:lastPrinted>1998-05-13T18:08:06Z</cp:lastPrinted>
  <dcterms:created xsi:type="dcterms:W3CDTF">1995-02-13T08:16:31Z</dcterms:created>
  <dcterms:modified xsi:type="dcterms:W3CDTF">2015-08-11T20:27:27Z</dcterms:modified>
</cp:coreProperties>
</file>